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DCE68-7E4B-4931-9EF4-B6ACDE8F082B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8BD62-1032-40EC-B249-67F0228831E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79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06500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FD201E-D44E-4171-BEEF-BF2A3C6EFC8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1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14692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21D58F-9CBA-4643-AE72-65A7D77FF5A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60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444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E60D12-48C3-4C19-944E-0A1B5B34A8A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7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841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04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1871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4691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350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470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27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2459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9965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/>
          </a:p>
        </p:txBody>
      </p:sp>
      <p:sp>
        <p:nvSpPr>
          <p:cNvPr id="1802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B73681-AC08-43EC-898D-F74A79E5BB2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22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14692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21D58F-9CBA-4643-AE72-65A7D77FF5A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17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101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/>
          </a:p>
        </p:txBody>
      </p:sp>
      <p:sp>
        <p:nvSpPr>
          <p:cNvPr id="181252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289DFC-77A6-44B6-9AC1-29215867609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73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8432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007A42-862B-4B2F-A493-605E369A4F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5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8227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70AF8B-EC72-42E2-A872-D740BF0A536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86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191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9046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9D3F1F-ACFE-4E12-B4DE-8DD6BAE6B05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15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5801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375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9558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4AB434-B1D1-4E75-A4E3-62729F15EC6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8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9558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4AB434-B1D1-4E75-A4E3-62729F15EC6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06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  <a:defRPr/>
            </a:pPr>
            <a:endParaRPr lang="nl-NL" baseline="0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6719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9401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2048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669F05-970F-4A7A-8AB3-B1EF09B4CD5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94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4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/>
          </a:p>
        </p:txBody>
      </p:sp>
      <p:sp>
        <p:nvSpPr>
          <p:cNvPr id="17510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159BE7-FDD4-4541-8CAF-5E156839709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39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130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4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280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F63BE5-92E3-4CA5-B722-E71F7CEAD3D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3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206852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72EAEE-EB0F-4BA9-A9CB-98F229B9962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3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26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 alt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C15C47-D0DD-48EE-A757-84B5DBBB5B6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349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baseline="0" dirty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14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03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5997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161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923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B3E2BC2-3840-49D9-9BA9-84C7274753BB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59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0846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947A4-3167-4A5F-9F81-978019FAE8FD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38517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947A4-3167-4A5F-9F81-978019FAE8FD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03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105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464081-75CC-40FF-9A3B-D41E28B53E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20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363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 dirty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425BC49-B94B-4DAA-8DDE-403B340F6D5F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67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22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568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BE70F2F-9285-4D8D-AE11-4FFE55B8E650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68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2351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563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947A4-3167-4A5F-9F81-978019FAE8FD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89749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182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079CDAF-E544-4643-9D87-FDC6A90034C0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71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378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387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FB16A30D-76DA-4916-8091-AEBCCFAE387A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72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5452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568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BE70F2F-9285-4D8D-AE11-4FFE55B8E650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73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6969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797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221A5CF-E2D6-4A85-99CF-11281360C4E8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75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4435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20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823EE86-391C-4F16-84F5-98181359A502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76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26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89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baseline="0" dirty="0"/>
          </a:p>
        </p:txBody>
      </p:sp>
      <p:sp>
        <p:nvSpPr>
          <p:cNvPr id="11776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DF87FB-1476-4CB2-B167-080E2B1B98A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144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1C84C-7A43-45C0-9604-10A84D92787B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4184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927100"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927100"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927100"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927100"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9C3FFBE1-E62A-448B-BD05-B4C4F227E2F1}" type="slidenum">
              <a:rPr lang="nl-BE" altLang="nl-NL" sz="1200" smtClean="0">
                <a:latin typeface="Times New Roman" pitchFamily="18" charset="0"/>
              </a:rPr>
              <a:pPr/>
              <a:t>79</a:t>
            </a:fld>
            <a:endParaRPr lang="nl-BE" altLang="nl-NL" sz="120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37428488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775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947A4-3167-4A5F-9F81-978019FAE8FD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4073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947A4-3167-4A5F-9F81-978019FAE8FD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5257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85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1126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E910CF-257F-45CB-AAD5-5025029FC97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22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340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0066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afbeelding 17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6003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3" name="Picture 8" descr="\\tsclient\C\Users\Marijn\Downloads\_MSCEPI\BAR lines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4139" y="6165305"/>
            <a:ext cx="2298003" cy="502879"/>
          </a:xfrm>
          <a:prstGeom prst="rect">
            <a:avLst/>
          </a:prstGeom>
          <a:noFill/>
        </p:spPr>
      </p:pic>
      <p:pic>
        <p:nvPicPr>
          <p:cNvPr id="7" name="Picture 5" descr="\\tsclient\C\Users\Marijn\Downloads\_MSCEPI\LOGO pg1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0258721" cy="2235524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35360" y="188641"/>
            <a:ext cx="6144683" cy="1440159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nl-NL" dirty="0"/>
              <a:t>Cursustitel</a:t>
            </a:r>
            <a:br>
              <a:rPr lang="nl-NL" dirty="0"/>
            </a:br>
            <a:r>
              <a:rPr lang="nl-NL" dirty="0" err="1"/>
              <a:t>max</a:t>
            </a:r>
            <a:r>
              <a:rPr lang="nl-NL" dirty="0"/>
              <a:t> 2 regels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44139" y="6165304"/>
            <a:ext cx="2304256" cy="2160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Datum 6, 2013</a:t>
            </a:r>
          </a:p>
        </p:txBody>
      </p:sp>
      <p:sp>
        <p:nvSpPr>
          <p:cNvPr id="10" name="Ondertitel 2"/>
          <p:cNvSpPr txBox="1">
            <a:spLocks/>
          </p:cNvSpPr>
          <p:nvPr userDrawn="1"/>
        </p:nvSpPr>
        <p:spPr>
          <a:xfrm>
            <a:off x="5014896" y="6427642"/>
            <a:ext cx="2304256" cy="2160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4B65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 hasCustomPrompt="1"/>
          </p:nvPr>
        </p:nvSpPr>
        <p:spPr>
          <a:xfrm>
            <a:off x="7344138" y="6416676"/>
            <a:ext cx="2297279" cy="2270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kern="1200" baseline="0" noProof="0" dirty="0" smtClean="0">
                <a:solidFill>
                  <a:srgbClr val="4B65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Titel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4" y="1628775"/>
            <a:ext cx="6144684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6670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1110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6850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4411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1351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37A935"/>
              </a:buClr>
              <a:defRPr/>
            </a:lvl1pPr>
            <a:lvl2pPr>
              <a:buClr>
                <a:srgbClr val="37A935"/>
              </a:buClr>
              <a:defRPr/>
            </a:lvl2pPr>
            <a:lvl3pPr>
              <a:buClr>
                <a:srgbClr val="37A935"/>
              </a:buClr>
              <a:defRPr/>
            </a:lvl3pPr>
            <a:lvl4pPr>
              <a:buClr>
                <a:srgbClr val="37A935"/>
              </a:buClr>
              <a:defRPr/>
            </a:lvl4pPr>
            <a:lvl5pPr>
              <a:buClr>
                <a:srgbClr val="37A935"/>
              </a:buClr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nl-NL" sz="1200" b="0" i="0" u="none" strike="noStrike" kern="1200" cap="none" spc="0" normalizeH="0" baseline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7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</p:spTree>
    <p:extLst>
      <p:ext uri="{BB962C8B-B14F-4D97-AF65-F5344CB8AC3E}">
        <p14:creationId xmlns:p14="http://schemas.microsoft.com/office/powerpoint/2010/main" val="2653358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3832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70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413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950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4396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178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4180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9391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37A935"/>
              </a:buClr>
              <a:defRPr/>
            </a:lvl1pPr>
            <a:lvl2pPr>
              <a:buClr>
                <a:srgbClr val="37A935"/>
              </a:buClr>
              <a:defRPr/>
            </a:lvl2pPr>
            <a:lvl3pPr>
              <a:buClr>
                <a:srgbClr val="37A935"/>
              </a:buClr>
              <a:defRPr/>
            </a:lvl3pPr>
            <a:lvl4pPr>
              <a:buClr>
                <a:srgbClr val="37A935"/>
              </a:buClr>
              <a:defRPr/>
            </a:lvl4pPr>
            <a:lvl5pPr>
              <a:buClr>
                <a:srgbClr val="37A935"/>
              </a:buClr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nl-NL" sz="1200" b="0" i="0" u="none" strike="noStrike" kern="1200" cap="none" spc="0" normalizeH="0" baseline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7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</p:spTree>
    <p:extLst>
      <p:ext uri="{BB962C8B-B14F-4D97-AF65-F5344CB8AC3E}">
        <p14:creationId xmlns:p14="http://schemas.microsoft.com/office/powerpoint/2010/main" val="2805451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6514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37A935"/>
              </a:buClr>
              <a:defRPr/>
            </a:lvl1pPr>
            <a:lvl2pPr>
              <a:buClr>
                <a:srgbClr val="37A935"/>
              </a:buClr>
              <a:defRPr/>
            </a:lvl2pPr>
            <a:lvl3pPr>
              <a:buClr>
                <a:srgbClr val="37A935"/>
              </a:buClr>
              <a:defRPr/>
            </a:lvl3pPr>
            <a:lvl4pPr>
              <a:buClr>
                <a:srgbClr val="37A935"/>
              </a:buClr>
              <a:defRPr/>
            </a:lvl4pPr>
            <a:lvl5pPr>
              <a:buClr>
                <a:srgbClr val="37A935"/>
              </a:buClr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nl-NL" sz="1200" b="0" i="0" u="none" strike="noStrike" kern="1200" cap="none" spc="0" normalizeH="0" baseline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7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</p:spTree>
    <p:extLst>
      <p:ext uri="{BB962C8B-B14F-4D97-AF65-F5344CB8AC3E}">
        <p14:creationId xmlns:p14="http://schemas.microsoft.com/office/powerpoint/2010/main" val="3394592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37A935"/>
              </a:buClr>
              <a:defRPr/>
            </a:lvl1pPr>
            <a:lvl2pPr>
              <a:buClr>
                <a:srgbClr val="37A935"/>
              </a:buClr>
              <a:defRPr/>
            </a:lvl2pPr>
            <a:lvl3pPr>
              <a:buClr>
                <a:srgbClr val="37A935"/>
              </a:buClr>
              <a:defRPr/>
            </a:lvl3pPr>
            <a:lvl4pPr>
              <a:buClr>
                <a:srgbClr val="37A935"/>
              </a:buClr>
              <a:defRPr/>
            </a:lvl4pPr>
            <a:lvl5pPr>
              <a:buClr>
                <a:srgbClr val="37A935"/>
              </a:buClr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nl-NL" sz="1200" b="0" i="0" u="none" strike="noStrike" kern="1200" cap="none" spc="0" normalizeH="0" baseline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7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</p:spTree>
    <p:extLst>
      <p:ext uri="{BB962C8B-B14F-4D97-AF65-F5344CB8AC3E}">
        <p14:creationId xmlns:p14="http://schemas.microsoft.com/office/powerpoint/2010/main" val="3043850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477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75613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57777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8532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55213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731126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74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543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13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45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914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237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BB7C-C081-402C-81BF-172F2B0A350A}" type="datetimeFigureOut">
              <a:rPr lang="nl-NL" smtClean="0"/>
              <a:t>28-11-2020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9A92A-F74C-4CE4-B241-E9B24E318BB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181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775520" y="188642"/>
            <a:ext cx="6768752" cy="144015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MSc Applied Data Science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1524000" y="3429248"/>
            <a:ext cx="9144000" cy="431800"/>
          </a:xfrm>
        </p:spPr>
        <p:txBody>
          <a:bodyPr>
            <a:noAutofit/>
          </a:bodyPr>
          <a:lstStyle/>
          <a:p>
            <a:pPr algn="ctr"/>
            <a:r>
              <a:rPr lang="en-GB" sz="2000" dirty="0">
                <a:solidFill>
                  <a:srgbClr val="4B6566"/>
                </a:solidFill>
              </a:rPr>
              <a:t>Introduction</a:t>
            </a:r>
            <a:r>
              <a:rPr lang="nl-NL" sz="2000" dirty="0">
                <a:solidFill>
                  <a:srgbClr val="4B6566"/>
                </a:solidFill>
              </a:rPr>
              <a:t> </a:t>
            </a:r>
            <a:r>
              <a:rPr lang="en-GB" sz="2000" dirty="0">
                <a:solidFill>
                  <a:srgbClr val="4B6566"/>
                </a:solidFill>
              </a:rPr>
              <a:t>to</a:t>
            </a:r>
            <a:r>
              <a:rPr lang="nl-NL" sz="2000" dirty="0">
                <a:solidFill>
                  <a:srgbClr val="4B6566"/>
                </a:solidFill>
              </a:rPr>
              <a:t> </a:t>
            </a:r>
            <a:r>
              <a:rPr lang="en-GB" sz="2000" dirty="0">
                <a:solidFill>
                  <a:srgbClr val="4B6566"/>
                </a:solidFill>
              </a:rPr>
              <a:t>epidemiological research</a:t>
            </a:r>
          </a:p>
          <a:p>
            <a:pPr algn="ctr"/>
            <a:endParaRPr lang="en-GB" sz="2000" dirty="0">
              <a:solidFill>
                <a:srgbClr val="4B6566"/>
              </a:solidFill>
            </a:endParaRPr>
          </a:p>
          <a:p>
            <a:pPr algn="ctr"/>
            <a:r>
              <a:rPr lang="en-GB" sz="2000" dirty="0">
                <a:solidFill>
                  <a:srgbClr val="4B6566"/>
                </a:solidFill>
              </a:rPr>
              <a:t>November 2020</a:t>
            </a:r>
          </a:p>
          <a:p>
            <a:endParaRPr lang="en-GB" sz="2000" dirty="0">
              <a:solidFill>
                <a:srgbClr val="4B6566"/>
              </a:solidFill>
            </a:endParaRPr>
          </a:p>
        </p:txBody>
      </p:sp>
      <p:sp>
        <p:nvSpPr>
          <p:cNvPr id="7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1847528" y="1197000"/>
            <a:ext cx="6984776" cy="431800"/>
          </a:xfrm>
        </p:spPr>
        <p:txBody>
          <a:bodyPr/>
          <a:lstStyle/>
          <a:p>
            <a:pPr>
              <a:defRPr/>
            </a:pPr>
            <a:r>
              <a:rPr lang="nl-NL" dirty="0" err="1"/>
              <a:t>Cuno</a:t>
            </a:r>
            <a:r>
              <a:rPr lang="nl-NL" dirty="0"/>
              <a:t> S.P.M. Uiterwaal, MD PhD </a:t>
            </a:r>
            <a:endParaRPr lang="nl-NL" i="1" dirty="0"/>
          </a:p>
          <a:p>
            <a:pPr>
              <a:defRPr/>
            </a:pPr>
            <a:endParaRPr lang="en-US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440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>
          <a:xfrm>
            <a:off x="1847850" y="274638"/>
            <a:ext cx="836295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4000" dirty="0">
                <a:solidFill>
                  <a:schemeClr val="accent1"/>
                </a:solidFill>
              </a:rPr>
              <a:t>What is the occurrence relation?</a:t>
            </a:r>
            <a:br>
              <a:rPr lang="en-US" altLang="en-US" sz="4000" dirty="0">
                <a:solidFill>
                  <a:schemeClr val="accent1"/>
                </a:solidFill>
              </a:rPr>
            </a:br>
            <a:endParaRPr lang="nl-NL" altLang="en-US" sz="4000" dirty="0" err="1">
              <a:solidFill>
                <a:schemeClr val="accent1"/>
              </a:solidFill>
            </a:endParaRPr>
          </a:p>
        </p:txBody>
      </p:sp>
      <p:pic>
        <p:nvPicPr>
          <p:cNvPr id="1229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5600" y="1198564"/>
            <a:ext cx="8934450" cy="4376737"/>
          </a:xfrm>
        </p:spPr>
      </p:pic>
    </p:spTree>
    <p:extLst>
      <p:ext uri="{BB962C8B-B14F-4D97-AF65-F5344CB8AC3E}">
        <p14:creationId xmlns:p14="http://schemas.microsoft.com/office/powerpoint/2010/main" val="324800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Occurrence relation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altLang="en-US" dirty="0"/>
              <a:t>Outcome = f (Determinant(s))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Vascular damage = f(air pollution | confounding)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522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4000" dirty="0">
                <a:solidFill>
                  <a:schemeClr val="accent1"/>
                </a:solidFill>
              </a:rPr>
              <a:t>What is the occurrence relation?</a:t>
            </a:r>
          </a:p>
        </p:txBody>
      </p:sp>
      <p:pic>
        <p:nvPicPr>
          <p:cNvPr id="14341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7825" y="1484313"/>
            <a:ext cx="8978900" cy="3529012"/>
          </a:xfrm>
        </p:spPr>
      </p:pic>
      <p:sp>
        <p:nvSpPr>
          <p:cNvPr id="14342" name="Rechthoek 6"/>
          <p:cNvSpPr>
            <a:spLocks noChangeArrowheads="1"/>
          </p:cNvSpPr>
          <p:nvPr/>
        </p:nvSpPr>
        <p:spPr bwMode="auto">
          <a:xfrm>
            <a:off x="1774826" y="5013325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014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Occurrence relation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altLang="en-US" dirty="0"/>
              <a:t>Outcome = f (Determinant(s))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Fractures = f(antidepressants | confounding)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159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48640" y="1844824"/>
            <a:ext cx="9219768" cy="4321026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What’s wrong with this patient?</a:t>
            </a:r>
          </a:p>
          <a:p>
            <a:pPr lvl="1" algn="l"/>
            <a:r>
              <a:rPr lang="nl-NL" altLang="nl-NL" dirty="0">
                <a:solidFill>
                  <a:srgbClr val="FF0000"/>
                </a:solidFill>
                <a:ea typeface="ＭＳ Ｐゴシック" charset="-128"/>
              </a:rPr>
              <a:t>		</a:t>
            </a:r>
            <a:r>
              <a:rPr lang="nl-NL" altLang="nl-NL" dirty="0" err="1">
                <a:solidFill>
                  <a:srgbClr val="FF0000"/>
                </a:solidFill>
                <a:ea typeface="ＭＳ Ｐゴシック" charset="-128"/>
              </a:rPr>
              <a:t>d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iagnostic</a:t>
            </a:r>
            <a:r>
              <a:rPr lang="nl-NL" altLang="nl-NL" dirty="0">
                <a:solidFill>
                  <a:schemeClr val="tx1"/>
                </a:solidFill>
                <a:ea typeface="ＭＳ Ｐゴシック" charset="-128"/>
              </a:rPr>
              <a:t> 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knowledge</a:t>
            </a:r>
            <a:endParaRPr lang="nl-NL" altLang="nl-NL" dirty="0">
              <a:solidFill>
                <a:schemeClr val="tx1"/>
              </a:solidFill>
              <a:ea typeface="ＭＳ Ｐゴシック" charset="-12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Why is this patient ill?</a:t>
            </a:r>
          </a:p>
          <a:p>
            <a:pPr lvl="1" algn="l"/>
            <a:r>
              <a:rPr lang="nl-NL" altLang="nl-NL" dirty="0">
                <a:solidFill>
                  <a:srgbClr val="FF0000"/>
                </a:solidFill>
                <a:ea typeface="ＭＳ Ｐゴシック" charset="-128"/>
              </a:rPr>
              <a:t>		</a:t>
            </a:r>
            <a:r>
              <a:rPr lang="nl-NL" altLang="nl-NL" dirty="0" err="1">
                <a:solidFill>
                  <a:srgbClr val="FF0000"/>
                </a:solidFill>
                <a:ea typeface="ＭＳ Ｐゴシック" charset="-128"/>
              </a:rPr>
              <a:t>e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tiologic</a:t>
            </a:r>
            <a:r>
              <a:rPr lang="nl-NL" altLang="nl-NL" dirty="0">
                <a:solidFill>
                  <a:schemeClr val="tx1"/>
                </a:solidFill>
                <a:ea typeface="ＭＳ Ｐゴシック" charset="-128"/>
              </a:rPr>
              <a:t> 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knowledge</a:t>
            </a:r>
            <a:endParaRPr lang="nl-NL" altLang="nl-NL" dirty="0">
              <a:solidFill>
                <a:schemeClr val="tx1"/>
              </a:solidFill>
              <a:ea typeface="ＭＳ Ｐゴシック" charset="-12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What will happen if I don’t intervene?</a:t>
            </a:r>
          </a:p>
          <a:p>
            <a:pPr lvl="1" algn="l"/>
            <a:r>
              <a:rPr lang="nl-NL" altLang="nl-NL" dirty="0">
                <a:solidFill>
                  <a:srgbClr val="FF0000"/>
                </a:solidFill>
                <a:ea typeface="ＭＳ Ｐゴシック" charset="-128"/>
              </a:rPr>
              <a:t>		</a:t>
            </a:r>
            <a:r>
              <a:rPr lang="nl-NL" altLang="nl-NL" dirty="0" err="1">
                <a:solidFill>
                  <a:srgbClr val="FF0000"/>
                </a:solidFill>
                <a:ea typeface="ＭＳ Ｐゴシック" charset="-128"/>
              </a:rPr>
              <a:t>p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rognostic</a:t>
            </a:r>
            <a:r>
              <a:rPr lang="nl-NL" altLang="nl-NL" dirty="0">
                <a:solidFill>
                  <a:schemeClr val="tx1"/>
                </a:solidFill>
                <a:ea typeface="ＭＳ Ｐゴシック" charset="-128"/>
              </a:rPr>
              <a:t> 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knowledge</a:t>
            </a:r>
            <a:endParaRPr lang="nl-NL" altLang="nl-NL" dirty="0">
              <a:solidFill>
                <a:schemeClr val="tx1"/>
              </a:solidFill>
              <a:ea typeface="ＭＳ Ｐゴシック" charset="-12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What will be the effects of an intervention?</a:t>
            </a:r>
          </a:p>
          <a:p>
            <a:pPr lvl="1" algn="l"/>
            <a:r>
              <a:rPr lang="en-US" altLang="nl-NL" dirty="0">
                <a:solidFill>
                  <a:srgbClr val="FF0000"/>
                </a:solidFill>
                <a:ea typeface="ＭＳ Ｐゴシック" charset="-128"/>
              </a:rPr>
              <a:t>		th</a:t>
            </a:r>
            <a:r>
              <a:rPr lang="en-US" altLang="nl-NL" dirty="0">
                <a:solidFill>
                  <a:schemeClr val="tx1"/>
                </a:solidFill>
                <a:ea typeface="ＭＳ Ｐゴシック" charset="-128"/>
              </a:rPr>
              <a:t>erapeutic (prognostic!) knowledge</a:t>
            </a:r>
          </a:p>
          <a:p>
            <a:pPr algn="l"/>
            <a:r>
              <a:rPr lang="nl-NL" altLang="nl-NL" sz="2400" b="1" dirty="0">
                <a:solidFill>
                  <a:srgbClr val="FF0000"/>
                </a:solidFill>
                <a:ea typeface="ＭＳ Ｐゴシック" charset="-128"/>
                <a:sym typeface="Wingdings" panose="05000000000000000000" pitchFamily="2" charset="2"/>
              </a:rPr>
              <a:t>				</a:t>
            </a:r>
          </a:p>
          <a:p>
            <a:pPr algn="l"/>
            <a:r>
              <a:rPr lang="nl-NL" altLang="nl-NL" sz="2400" b="1" dirty="0">
                <a:solidFill>
                  <a:srgbClr val="FF0000"/>
                </a:solidFill>
                <a:ea typeface="ＭＳ Ｐゴシック" charset="-128"/>
                <a:sym typeface="Wingdings" panose="05000000000000000000" pitchFamily="2" charset="2"/>
              </a:rPr>
              <a:t>				</a:t>
            </a:r>
            <a:r>
              <a:rPr lang="nl-NL" altLang="nl-NL" b="1" dirty="0">
                <a:solidFill>
                  <a:schemeClr val="tx1"/>
                </a:solidFill>
                <a:ea typeface="ＭＳ Ｐゴシック" charset="-128"/>
                <a:sym typeface="Wingdings" panose="05000000000000000000" pitchFamily="2" charset="2"/>
              </a:rPr>
              <a:t></a:t>
            </a:r>
            <a:r>
              <a:rPr lang="nl-NL" altLang="nl-NL" b="1" dirty="0">
                <a:solidFill>
                  <a:srgbClr val="FF0000"/>
                </a:solidFill>
                <a:ea typeface="ＭＳ Ｐゴシック" charset="-128"/>
                <a:sym typeface="Wingdings" panose="05000000000000000000" pitchFamily="2" charset="2"/>
              </a:rPr>
              <a:t> </a:t>
            </a:r>
            <a:r>
              <a:rPr lang="nl-NL" altLang="nl-NL" b="1" dirty="0" err="1">
                <a:solidFill>
                  <a:srgbClr val="FF0000"/>
                </a:solidFill>
                <a:ea typeface="ＭＳ Ｐゴシック" charset="-128"/>
              </a:rPr>
              <a:t>DEPTh</a:t>
            </a:r>
            <a:r>
              <a:rPr lang="nl-NL" altLang="nl-NL" b="1" dirty="0">
                <a:solidFill>
                  <a:srgbClr val="FF0000"/>
                </a:solidFill>
                <a:ea typeface="ＭＳ Ｐゴシック" charset="-128"/>
              </a:rPr>
              <a:t> model</a:t>
            </a:r>
          </a:p>
          <a:p>
            <a:pPr marL="457200" indent="-457200" algn="l">
              <a:buFontTx/>
              <a:buChar char="-"/>
            </a:pPr>
            <a:endParaRPr lang="en-US" dirty="0">
              <a:solidFill>
                <a:srgbClr val="81928B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DEPTH model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Applications of epidemiology</a:t>
            </a:r>
          </a:p>
          <a:p>
            <a:endParaRPr lang="nl-NL" dirty="0">
              <a:solidFill>
                <a:srgbClr val="81928B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14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Growth 17</a:t>
            </a:r>
            <a:r>
              <a:rPr lang="en-US" altLang="en-US" sz="4000" baseline="30000" dirty="0">
                <a:solidFill>
                  <a:schemeClr val="accent1"/>
                </a:solidFill>
              </a:rPr>
              <a:t>th</a:t>
            </a:r>
            <a:r>
              <a:rPr lang="en-US" altLang="en-US" sz="4000" dirty="0">
                <a:solidFill>
                  <a:schemeClr val="accent1"/>
                </a:solidFill>
              </a:rPr>
              <a:t> to 19</a:t>
            </a:r>
            <a:r>
              <a:rPr lang="en-US" altLang="en-US" sz="4000" baseline="30000" dirty="0">
                <a:solidFill>
                  <a:schemeClr val="accent1"/>
                </a:solidFill>
              </a:rPr>
              <a:t>th</a:t>
            </a:r>
            <a:r>
              <a:rPr lang="en-US" altLang="en-US" sz="4000" dirty="0">
                <a:solidFill>
                  <a:schemeClr val="accent1"/>
                </a:solidFill>
              </a:rPr>
              <a:t> centuries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</p:nvPr>
        </p:nvGraphicFramePr>
        <p:xfrm>
          <a:off x="2063750" y="1557339"/>
          <a:ext cx="8229600" cy="387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7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0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/>
                        <a:t>1600AD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John </a:t>
                      </a:r>
                      <a:r>
                        <a:rPr lang="en-US" sz="1800" dirty="0" err="1"/>
                        <a:t>Graunt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London</a:t>
                      </a:r>
                      <a:r>
                        <a:rPr lang="en-US" sz="1800" baseline="0" dirty="0"/>
                        <a:t> bills of mortality analysis.</a:t>
                      </a:r>
                      <a:endParaRPr lang="en-US" sz="18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/>
                        <a:t>1747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James Lind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Citrus fruits to cure scurvy in sailors.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/>
                        <a:t>1796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Edward Jenner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Trial</a:t>
                      </a:r>
                      <a:r>
                        <a:rPr lang="en-US" sz="1800" baseline="0" dirty="0"/>
                        <a:t> with cowpox vaccine.</a:t>
                      </a:r>
                      <a:endParaRPr lang="en-US" sz="18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/>
                        <a:t>1880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W.H. Frost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Explained interplay of factors causing epidemics.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185">
                <a:tc>
                  <a:txBody>
                    <a:bodyPr/>
                    <a:lstStyle/>
                    <a:p>
                      <a:r>
                        <a:rPr lang="en-US" sz="1800" dirty="0"/>
                        <a:t>1889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William Farr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Analysis of vital statistics &amp; effects of imprisonment in prisoners.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/>
                        <a:t>1849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John Snow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Natural experiment on London cholera.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/>
                        <a:t>1881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Finlay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borne nature of yellow fever.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185">
                <a:tc>
                  <a:txBody>
                    <a:bodyPr/>
                    <a:lstStyle/>
                    <a:p>
                      <a:r>
                        <a:rPr lang="en-US" sz="1800" dirty="0"/>
                        <a:t>1950s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Bradford Hill.</a:t>
                      </a:r>
                      <a:r>
                        <a:rPr lang="en-US" sz="1800" baseline="0" dirty="0"/>
                        <a:t> A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Concept of randomization &amp; smoking and lung cancer experiments.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4574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Present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Particularly with respect to complex chronic disease: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Strong effects between </a:t>
            </a:r>
            <a:r>
              <a:rPr lang="en-US" u="sng" dirty="0"/>
              <a:t>single determinants</a:t>
            </a:r>
            <a:r>
              <a:rPr lang="en-US" dirty="0"/>
              <a:t> and disease occurrence (smoking and lung cancer </a:t>
            </a:r>
            <a:r>
              <a:rPr lang="en-US" dirty="0" err="1"/>
              <a:t>etc</a:t>
            </a:r>
            <a:r>
              <a:rPr lang="en-US" dirty="0"/>
              <a:t>) are largely established</a:t>
            </a:r>
          </a:p>
          <a:p>
            <a:endParaRPr lang="en-US" dirty="0"/>
          </a:p>
          <a:p>
            <a:r>
              <a:rPr lang="en-US" dirty="0"/>
              <a:t>(Epidemiologic) search for disease causes continues</a:t>
            </a:r>
          </a:p>
          <a:p>
            <a:endParaRPr lang="en-US" dirty="0"/>
          </a:p>
          <a:p>
            <a:r>
              <a:rPr lang="en-US" dirty="0"/>
              <a:t>Shift towards research into combined causes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6436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91544" y="2060848"/>
            <a:ext cx="7920880" cy="1752600"/>
          </a:xfrm>
        </p:spPr>
        <p:txBody>
          <a:bodyPr/>
          <a:lstStyle/>
          <a:p>
            <a:pPr algn="l"/>
            <a:endParaRPr lang="en-US" i="1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60" dirty="0">
                <a:solidFill>
                  <a:srgbClr val="4B6566"/>
                </a:solidFill>
                <a:latin typeface="Georgia" pitchFamily="18" charset="0"/>
              </a:rPr>
              <a:t>N </a:t>
            </a:r>
            <a:r>
              <a:rPr lang="en-US" sz="2060" dirty="0" err="1">
                <a:solidFill>
                  <a:srgbClr val="4B6566"/>
                </a:solidFill>
                <a:latin typeface="Georgia" pitchFamily="18" charset="0"/>
              </a:rPr>
              <a:t>Engl</a:t>
            </a:r>
            <a:r>
              <a:rPr lang="en-US" sz="2060" dirty="0">
                <a:solidFill>
                  <a:srgbClr val="4B6566"/>
                </a:solidFill>
                <a:latin typeface="Georgia" pitchFamily="18" charset="0"/>
              </a:rPr>
              <a:t> J Med 2016;375:2349-58.</a:t>
            </a:r>
          </a:p>
          <a:p>
            <a:r>
              <a:rPr lang="en-US" sz="2060" dirty="0">
                <a:solidFill>
                  <a:srgbClr val="4B6566"/>
                </a:solidFill>
                <a:latin typeface="Georgia" pitchFamily="18" charset="0"/>
              </a:rPr>
              <a:t>DOI: 10.1056/NEJMoa1605086</a:t>
            </a: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484785"/>
            <a:ext cx="9320758" cy="526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95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927648" y="1844824"/>
            <a:ext cx="7848872" cy="1752600"/>
          </a:xfrm>
        </p:spPr>
        <p:txBody>
          <a:bodyPr/>
          <a:lstStyle/>
          <a:p>
            <a:pPr algn="l"/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Present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196753"/>
            <a:ext cx="5184576" cy="507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2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Future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Measurements capacity grows strongly, e.g.</a:t>
            </a:r>
          </a:p>
          <a:p>
            <a:endParaRPr lang="en-US" dirty="0"/>
          </a:p>
          <a:p>
            <a:r>
              <a:rPr lang="en-US" sz="2400" dirty="0"/>
              <a:t>(epi)genetics</a:t>
            </a:r>
          </a:p>
          <a:p>
            <a:r>
              <a:rPr lang="en-US" sz="2400" dirty="0" err="1"/>
              <a:t>Microbioma</a:t>
            </a:r>
            <a:endParaRPr lang="en-US" sz="2400" dirty="0"/>
          </a:p>
          <a:p>
            <a:r>
              <a:rPr lang="en-US" sz="2400" dirty="0"/>
              <a:t>Environmental influences (</a:t>
            </a:r>
            <a:r>
              <a:rPr lang="en-US" sz="2400" dirty="0" err="1"/>
              <a:t>exposome</a:t>
            </a:r>
            <a:r>
              <a:rPr lang="en-US" sz="2400" dirty="0"/>
              <a:t> research)</a:t>
            </a:r>
          </a:p>
          <a:p>
            <a:r>
              <a:rPr lang="en-US" sz="2400" dirty="0"/>
              <a:t>Precision medicine</a:t>
            </a:r>
          </a:p>
          <a:p>
            <a:r>
              <a:rPr lang="en-US" sz="2400" dirty="0"/>
              <a:t>Volume of measurements (‘big data’)</a:t>
            </a:r>
            <a:endParaRPr lang="nl-NL" sz="24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4132904"/>
            <a:ext cx="2495149" cy="12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2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Course Menu</a:t>
            </a:r>
          </a:p>
        </p:txBody>
      </p:sp>
      <p:sp>
        <p:nvSpPr>
          <p:cNvPr id="614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nl-NL" altLang="en-US" dirty="0" err="1"/>
              <a:t>Four</a:t>
            </a:r>
            <a:r>
              <a:rPr lang="nl-NL" altLang="en-US" dirty="0"/>
              <a:t> </a:t>
            </a:r>
            <a:r>
              <a:rPr lang="nl-NL" altLang="en-US" dirty="0" err="1"/>
              <a:t>lectures</a:t>
            </a:r>
            <a:r>
              <a:rPr lang="nl-NL" altLang="en-US" dirty="0"/>
              <a:t> (50 min </a:t>
            </a:r>
            <a:r>
              <a:rPr lang="nl-NL" altLang="en-US" dirty="0" err="1"/>
              <a:t>each</a:t>
            </a:r>
            <a:r>
              <a:rPr lang="nl-NL" altLang="en-US" dirty="0"/>
              <a:t>): 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What is epidemiology?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Measuring disease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Design of data collection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Biases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Diagnostic research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Prognostic research 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6335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39616" y="1916832"/>
            <a:ext cx="6400800" cy="1752600"/>
          </a:xfrm>
        </p:spPr>
        <p:txBody>
          <a:bodyPr/>
          <a:lstStyle/>
          <a:p>
            <a:r>
              <a:rPr lang="en-US" dirty="0" err="1"/>
              <a:t>Voorbeeld</a:t>
            </a:r>
            <a:r>
              <a:rPr lang="en-US" dirty="0"/>
              <a:t> 1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1847528" y="188640"/>
            <a:ext cx="7416824" cy="792088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Exercise 1: research question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268761"/>
            <a:ext cx="7713294" cy="530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57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Does the occurrence of myocardial infarction depend of variation in SFA’s intake in humans?</a:t>
            </a:r>
          </a:p>
          <a:p>
            <a:endParaRPr lang="en-US" dirty="0"/>
          </a:p>
          <a:p>
            <a:pPr>
              <a:buClrTx/>
            </a:pPr>
            <a:r>
              <a:rPr lang="en-US" sz="2400" dirty="0"/>
              <a:t>Outcome: myocardial infarction</a:t>
            </a:r>
          </a:p>
          <a:p>
            <a:pPr>
              <a:buClrTx/>
            </a:pPr>
            <a:r>
              <a:rPr lang="en-US" sz="2400" dirty="0"/>
              <a:t>Determinant: variation in intake of SFAs</a:t>
            </a:r>
          </a:p>
          <a:p>
            <a:pPr>
              <a:buClrTx/>
            </a:pPr>
            <a:r>
              <a:rPr lang="en-US" sz="2400" dirty="0"/>
              <a:t>Domain: humans</a:t>
            </a:r>
          </a:p>
          <a:p>
            <a:pPr>
              <a:buClrTx/>
            </a:pPr>
            <a:endParaRPr lang="en-US" sz="2400" dirty="0"/>
          </a:p>
          <a:p>
            <a:pPr>
              <a:buClrTx/>
            </a:pPr>
            <a:r>
              <a:rPr lang="en-US" sz="2400" dirty="0"/>
              <a:t>MI = f(SFA variation | confounders)</a:t>
            </a:r>
            <a:endParaRPr lang="nl-NL" sz="24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847528" y="188640"/>
            <a:ext cx="7560840" cy="792088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Exercise 1 research question + occurrence relation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2982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19536" y="1412776"/>
            <a:ext cx="8640960" cy="4608512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Epidemiology is occurrence research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 all starts with a good research question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research question largely dictates the occurrence relation, design of data collection (study design proper), data analysis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Epidemiology has a long history, will continue to play a role in an increasingly more sophisticated research setting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So,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1230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775520" y="188642"/>
            <a:ext cx="6768752" cy="144015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MSc Applied Data Science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922713" y="3429247"/>
            <a:ext cx="9745287" cy="2597479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rgbClr val="4B6566"/>
                </a:solidFill>
              </a:rPr>
              <a:t>Introduction</a:t>
            </a:r>
            <a:r>
              <a:rPr lang="nl-NL" sz="3600" dirty="0">
                <a:solidFill>
                  <a:srgbClr val="4B6566"/>
                </a:solidFill>
              </a:rPr>
              <a:t> </a:t>
            </a:r>
            <a:r>
              <a:rPr lang="en-GB" sz="3600" dirty="0">
                <a:solidFill>
                  <a:srgbClr val="4B6566"/>
                </a:solidFill>
              </a:rPr>
              <a:t>to</a:t>
            </a:r>
            <a:r>
              <a:rPr lang="nl-NL" sz="3600" dirty="0">
                <a:solidFill>
                  <a:srgbClr val="4B6566"/>
                </a:solidFill>
              </a:rPr>
              <a:t> </a:t>
            </a:r>
            <a:r>
              <a:rPr lang="en-GB" sz="3600" dirty="0">
                <a:solidFill>
                  <a:srgbClr val="4B6566"/>
                </a:solidFill>
              </a:rPr>
              <a:t>epidemiological research</a:t>
            </a:r>
          </a:p>
          <a:p>
            <a:pPr algn="ctr"/>
            <a:endParaRPr lang="en-GB" dirty="0">
              <a:solidFill>
                <a:srgbClr val="4B6566"/>
              </a:solidFill>
            </a:endParaRPr>
          </a:p>
          <a:p>
            <a:pPr algn="ctr"/>
            <a:r>
              <a:rPr lang="en-GB" dirty="0">
                <a:solidFill>
                  <a:srgbClr val="4B6566"/>
                </a:solidFill>
              </a:rPr>
              <a:t>November 2020</a:t>
            </a:r>
          </a:p>
          <a:p>
            <a:endParaRPr lang="en-GB" dirty="0">
              <a:solidFill>
                <a:srgbClr val="4B6566"/>
              </a:solidFill>
            </a:endParaRPr>
          </a:p>
        </p:txBody>
      </p:sp>
      <p:sp>
        <p:nvSpPr>
          <p:cNvPr id="7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1847528" y="1197000"/>
            <a:ext cx="6984776" cy="431800"/>
          </a:xfrm>
        </p:spPr>
        <p:txBody>
          <a:bodyPr/>
          <a:lstStyle/>
          <a:p>
            <a:pPr>
              <a:defRPr/>
            </a:pPr>
            <a:r>
              <a:rPr lang="nl-NL" dirty="0" err="1"/>
              <a:t>Cuno</a:t>
            </a:r>
            <a:r>
              <a:rPr lang="nl-NL" dirty="0"/>
              <a:t> S.P.M. Uiterwaal, MD PhD </a:t>
            </a:r>
            <a:endParaRPr lang="nl-NL" i="1" dirty="0"/>
          </a:p>
          <a:p>
            <a:pPr>
              <a:defRPr/>
            </a:pPr>
            <a:endParaRPr lang="en-US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419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>
                <a:solidFill>
                  <a:schemeClr val="accent1"/>
                </a:solidFill>
              </a:rPr>
              <a:t>The flow of </a:t>
            </a:r>
            <a:r>
              <a:rPr lang="nl-NL" altLang="en-US" sz="4000" dirty="0" err="1">
                <a:solidFill>
                  <a:schemeClr val="accent1"/>
                </a:solidFill>
              </a:rPr>
              <a:t>epidemiologic</a:t>
            </a:r>
            <a:r>
              <a:rPr lang="nl-NL" altLang="en-US" sz="4000" dirty="0">
                <a:solidFill>
                  <a:schemeClr val="accent1"/>
                </a:solidFill>
              </a:rPr>
              <a:t> research 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Starting from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Design of the occurrence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Collection of data (empirical)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Data analysis and scientific interpretation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1978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91544" y="2060848"/>
            <a:ext cx="7920880" cy="3168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Measures of frequency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Measures of association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Measures of impact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Measures</a:t>
            </a: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904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91544" y="2060848"/>
            <a:ext cx="8064896" cy="3312368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Overview of frequency and association measures</a:t>
            </a:r>
          </a:p>
          <a:p>
            <a:endParaRPr lang="nl-NL" sz="3600" dirty="0">
              <a:solidFill>
                <a:srgbClr val="4B6566"/>
              </a:solidFill>
              <a:latin typeface="Georgia" pitchFamily="18" charset="0"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el 1"/>
          <p:cNvGraphicFramePr>
            <a:graphicFrameLocks noGrp="1"/>
          </p:cNvGraphicFramePr>
          <p:nvPr/>
        </p:nvGraphicFramePr>
        <p:xfrm>
          <a:off x="1631504" y="1706880"/>
          <a:ext cx="8928993" cy="3766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3266">
                <a:tc>
                  <a:txBody>
                    <a:bodyPr/>
                    <a:lstStyle/>
                    <a:p>
                      <a:r>
                        <a:rPr lang="nl-NL" sz="2800" dirty="0" err="1"/>
                        <a:t>Frequency</a:t>
                      </a:r>
                      <a:r>
                        <a:rPr lang="nl-NL" sz="2800" dirty="0"/>
                        <a:t> measures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/>
                        <a:t>Association measures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/>
                        <a:t>Impact measures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630">
                <a:tc>
                  <a:txBody>
                    <a:bodyPr/>
                    <a:lstStyle/>
                    <a:p>
                      <a:r>
                        <a:rPr lang="nl-NL" sz="2800" dirty="0" err="1"/>
                        <a:t>Prevalence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err="1"/>
                        <a:t>Attributable</a:t>
                      </a:r>
                      <a:r>
                        <a:rPr lang="nl-NL" sz="2800" baseline="0" dirty="0"/>
                        <a:t> risk</a:t>
                      </a:r>
                      <a:endParaRPr lang="nl-N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266">
                <a:tc>
                  <a:txBody>
                    <a:bodyPr/>
                    <a:lstStyle/>
                    <a:p>
                      <a:r>
                        <a:rPr lang="nl-NL" sz="2800" dirty="0" err="1"/>
                        <a:t>Cumulative</a:t>
                      </a:r>
                      <a:r>
                        <a:rPr lang="nl-NL" sz="2800" baseline="0" dirty="0"/>
                        <a:t> </a:t>
                      </a:r>
                      <a:r>
                        <a:rPr lang="nl-NL" sz="2800" baseline="0" dirty="0" err="1"/>
                        <a:t>i</a:t>
                      </a:r>
                      <a:r>
                        <a:rPr lang="nl-NL" sz="2800" dirty="0" err="1"/>
                        <a:t>ncidence</a:t>
                      </a:r>
                      <a:r>
                        <a:rPr lang="nl-NL" sz="2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err="1"/>
                        <a:t>Relative</a:t>
                      </a:r>
                      <a:r>
                        <a:rPr lang="nl-NL" sz="2800" baseline="0" dirty="0"/>
                        <a:t> risk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err="1"/>
                        <a:t>Population</a:t>
                      </a:r>
                      <a:r>
                        <a:rPr lang="nl-NL" sz="2800" baseline="0" dirty="0"/>
                        <a:t> </a:t>
                      </a:r>
                      <a:r>
                        <a:rPr lang="nl-NL" sz="2800" baseline="0" dirty="0" err="1"/>
                        <a:t>attributable</a:t>
                      </a:r>
                      <a:r>
                        <a:rPr lang="nl-NL" sz="2800" baseline="0" dirty="0"/>
                        <a:t> risk</a:t>
                      </a:r>
                      <a:endParaRPr lang="nl-N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630">
                <a:tc>
                  <a:txBody>
                    <a:bodyPr/>
                    <a:lstStyle/>
                    <a:p>
                      <a:r>
                        <a:rPr lang="nl-NL" sz="2800" dirty="0" err="1"/>
                        <a:t>Incidence</a:t>
                      </a:r>
                      <a:r>
                        <a:rPr lang="nl-NL" sz="2800" dirty="0"/>
                        <a:t> </a:t>
                      </a:r>
                      <a:r>
                        <a:rPr lang="nl-NL" sz="2800" dirty="0" err="1"/>
                        <a:t>density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err="1"/>
                        <a:t>Relative</a:t>
                      </a:r>
                      <a:r>
                        <a:rPr lang="nl-NL" sz="2800" dirty="0"/>
                        <a:t> </a:t>
                      </a:r>
                      <a:r>
                        <a:rPr lang="nl-NL" sz="2800" dirty="0" err="1"/>
                        <a:t>rate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630">
                <a:tc>
                  <a:txBody>
                    <a:bodyPr/>
                    <a:lstStyle/>
                    <a:p>
                      <a:r>
                        <a:rPr lang="nl-NL" sz="2800" dirty="0" err="1"/>
                        <a:t>Odds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err="1"/>
                        <a:t>Odds</a:t>
                      </a:r>
                      <a:r>
                        <a:rPr lang="nl-NL" sz="2800" dirty="0"/>
                        <a:t>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87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fr-CH" altLang="en-US" sz="4000" dirty="0" err="1">
                <a:solidFill>
                  <a:schemeClr val="accent1"/>
                </a:solidFill>
              </a:rPr>
              <a:t>Measures</a:t>
            </a:r>
            <a:r>
              <a:rPr lang="fr-CH" altLang="en-US" sz="4000" dirty="0">
                <a:solidFill>
                  <a:schemeClr val="accent1"/>
                </a:solidFill>
              </a:rPr>
              <a:t> of </a:t>
            </a:r>
            <a:r>
              <a:rPr lang="fr-CH" altLang="en-US" sz="4000" dirty="0" err="1">
                <a:solidFill>
                  <a:schemeClr val="accent1"/>
                </a:solidFill>
              </a:rPr>
              <a:t>frequency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Prevalence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Incidence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9622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4000" dirty="0">
                <a:solidFill>
                  <a:schemeClr val="accent1"/>
                </a:solidFill>
              </a:rPr>
              <a:t>Remember:</a:t>
            </a:r>
          </a:p>
        </p:txBody>
      </p:sp>
      <p:pic>
        <p:nvPicPr>
          <p:cNvPr id="14341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7825" y="1484313"/>
            <a:ext cx="8978900" cy="3529012"/>
          </a:xfrm>
        </p:spPr>
      </p:pic>
      <p:sp>
        <p:nvSpPr>
          <p:cNvPr id="14342" name="Rechthoek 6"/>
          <p:cNvSpPr>
            <a:spLocks noChangeArrowheads="1"/>
          </p:cNvSpPr>
          <p:nvPr/>
        </p:nvSpPr>
        <p:spPr bwMode="auto">
          <a:xfrm>
            <a:off x="1774826" y="5013325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01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Fractures = f(antidepressants)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be measured: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“Use of antidepressants” (yes/no)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 	</a:t>
            </a:r>
            <a:r>
              <a:rPr lang="en-US" dirty="0"/>
              <a:t>What basic information/ frequency measure that 	you need comes to mind?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798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>
                <a:solidFill>
                  <a:schemeClr val="accent1"/>
                </a:solidFill>
              </a:rPr>
              <a:t>The flow of </a:t>
            </a:r>
            <a:r>
              <a:rPr lang="nl-NL" altLang="en-US" sz="4000" dirty="0" err="1">
                <a:solidFill>
                  <a:schemeClr val="accent1"/>
                </a:solidFill>
              </a:rPr>
              <a:t>epidemiologic</a:t>
            </a:r>
            <a:r>
              <a:rPr lang="nl-NL" altLang="en-US" sz="4000" dirty="0">
                <a:solidFill>
                  <a:schemeClr val="accent1"/>
                </a:solidFill>
              </a:rPr>
              <a:t> research 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Starting from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Design of the occurrence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Collection of data (empirical)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Data analysis and scientific interpretation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9194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altLang="en-US" sz="4000" dirty="0">
                <a:solidFill>
                  <a:schemeClr val="accent1"/>
                </a:solidFill>
              </a:rPr>
              <a:t>Prevalence in our study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61445" name="Tijdelijke aanduiding voor inhou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nl-NL" altLang="en-US" dirty="0"/>
          </a:p>
          <a:p>
            <a:pPr eaLnBrk="1" hangingPunct="1"/>
            <a:endParaRPr lang="nl-NL" altLang="en-US" dirty="0"/>
          </a:p>
          <a:p>
            <a:pPr eaLnBrk="1" hangingPunct="1">
              <a:buFont typeface="Arial" pitchFamily="34" charset="0"/>
              <a:buNone/>
            </a:pPr>
            <a:endParaRPr lang="nl-NL" altLang="en-US" dirty="0"/>
          </a:p>
          <a:p>
            <a:pPr marL="0" indent="0">
              <a:buNone/>
            </a:pPr>
            <a:r>
              <a:rPr lang="nl-NL" altLang="en-US" dirty="0" err="1"/>
              <a:t>Proportion</a:t>
            </a:r>
            <a:r>
              <a:rPr lang="nl-NL" altLang="en-US" dirty="0"/>
              <a:t> of </a:t>
            </a:r>
            <a:r>
              <a:rPr lang="nl-NL" altLang="en-US" dirty="0" err="1"/>
              <a:t>the</a:t>
            </a:r>
            <a:r>
              <a:rPr lang="nl-NL" altLang="en-US" dirty="0"/>
              <a:t> </a:t>
            </a:r>
            <a:r>
              <a:rPr lang="nl-NL" altLang="en-US" dirty="0" err="1"/>
              <a:t>population</a:t>
            </a:r>
            <a:r>
              <a:rPr lang="nl-NL" altLang="en-US" dirty="0"/>
              <a:t> </a:t>
            </a:r>
            <a:r>
              <a:rPr lang="nl-NL" altLang="en-US" dirty="0" err="1"/>
              <a:t>presently</a:t>
            </a:r>
            <a:r>
              <a:rPr lang="nl-NL" altLang="en-US" dirty="0"/>
              <a:t> </a:t>
            </a:r>
            <a:r>
              <a:rPr lang="nl-NL" altLang="en-US" dirty="0" err="1"/>
              <a:t>using</a:t>
            </a:r>
            <a:r>
              <a:rPr lang="nl-NL" altLang="en-US" dirty="0"/>
              <a:t> anti </a:t>
            </a:r>
            <a:r>
              <a:rPr lang="nl-NL" altLang="en-US" dirty="0" err="1"/>
              <a:t>depressants</a:t>
            </a:r>
            <a:r>
              <a:rPr lang="nl-NL" altLang="en-US" dirty="0"/>
              <a:t>.</a:t>
            </a:r>
          </a:p>
          <a:p>
            <a:pPr marL="0" indent="0">
              <a:buNone/>
            </a:pPr>
            <a:endParaRPr lang="nl-NL" altLang="en-US" dirty="0"/>
          </a:p>
          <a:p>
            <a:pPr marL="0" indent="0">
              <a:buNone/>
            </a:pPr>
            <a:r>
              <a:rPr lang="nl-NL" altLang="en-US" dirty="0" err="1"/>
              <a:t>Expressed</a:t>
            </a:r>
            <a:r>
              <a:rPr lang="nl-NL" altLang="en-US" dirty="0"/>
              <a:t> as a percentage:</a:t>
            </a:r>
          </a:p>
          <a:p>
            <a:r>
              <a:rPr lang="en-GB" altLang="en-US" sz="2400" dirty="0"/>
              <a:t>(number of anti depressant users) / (population) * 100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</p:txBody>
      </p:sp>
      <p:sp>
        <p:nvSpPr>
          <p:cNvPr id="2" name="Tekstvak 1"/>
          <p:cNvSpPr txBox="1"/>
          <p:nvPr/>
        </p:nvSpPr>
        <p:spPr>
          <a:xfrm>
            <a:off x="2567608" y="1700809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 of people using anti depressants now</a:t>
            </a:r>
            <a:endParaRPr lang="nl-NL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Population (at risk) now</a:t>
            </a:r>
          </a:p>
        </p:txBody>
      </p:sp>
      <p:cxnSp>
        <p:nvCxnSpPr>
          <p:cNvPr id="4" name="Rechte verbindingslijn 3"/>
          <p:cNvCxnSpPr/>
          <p:nvPr/>
        </p:nvCxnSpPr>
        <p:spPr>
          <a:xfrm>
            <a:off x="3107668" y="2300972"/>
            <a:ext cx="576064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54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>
                <a:solidFill>
                  <a:schemeClr val="accent1"/>
                </a:solidFill>
              </a:rPr>
              <a:t>Prevalence</a:t>
            </a:r>
          </a:p>
        </p:txBody>
      </p:sp>
      <p:sp>
        <p:nvSpPr>
          <p:cNvPr id="6451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Provides estimate of the probability or risk that one will be ill at a point in time.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Provides an idea of how severe a problem may be: “disease burden”.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Useful for planning health services (facilities, staff),  planning of health care activities.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nl-NL" altLang="en-US" b="1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5652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>
                <a:solidFill>
                  <a:schemeClr val="accent1"/>
                </a:solidFill>
              </a:rPr>
              <a:t>Prevalence, </a:t>
            </a:r>
            <a:r>
              <a:rPr lang="nl-NL" altLang="en-US" sz="4000" i="1">
                <a:solidFill>
                  <a:schemeClr val="accent1"/>
                </a:solidFill>
              </a:rPr>
              <a:t>examples</a:t>
            </a:r>
            <a:endParaRPr lang="en-US" altLang="en-US" sz="4000">
              <a:solidFill>
                <a:schemeClr val="accent1"/>
              </a:solidFill>
            </a:endParaRPr>
          </a:p>
        </p:txBody>
      </p:sp>
      <p:sp>
        <p:nvSpPr>
          <p:cNvPr id="6246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lnSpc>
                <a:spcPct val="80000"/>
              </a:lnSpc>
              <a:buNone/>
            </a:pPr>
            <a:r>
              <a:rPr lang="en-GB" altLang="en-US" dirty="0"/>
              <a:t>5% of subjects ≥ 55 </a:t>
            </a:r>
            <a:r>
              <a:rPr lang="en-GB" altLang="en-US" dirty="0" err="1"/>
              <a:t>yrs</a:t>
            </a:r>
            <a:r>
              <a:rPr lang="en-GB" altLang="en-US" dirty="0"/>
              <a:t> have had a stroke.</a:t>
            </a:r>
          </a:p>
          <a:p>
            <a:pPr marL="57150" indent="0">
              <a:lnSpc>
                <a:spcPct val="80000"/>
              </a:lnSpc>
              <a:buNone/>
            </a:pPr>
            <a:endParaRPr lang="en-GB" altLang="en-US" dirty="0"/>
          </a:p>
          <a:p>
            <a:pPr marL="57150" indent="0">
              <a:lnSpc>
                <a:spcPct val="80000"/>
              </a:lnSpc>
              <a:buNone/>
            </a:pPr>
            <a:r>
              <a:rPr lang="en-GB" altLang="en-US" dirty="0"/>
              <a:t>10% of Dutch people use a lipid-lowering agent.</a:t>
            </a:r>
          </a:p>
          <a:p>
            <a:pPr marL="57150" indent="0">
              <a:lnSpc>
                <a:spcPct val="80000"/>
              </a:lnSpc>
              <a:buNone/>
            </a:pPr>
            <a:endParaRPr lang="en-GB" altLang="en-US" dirty="0"/>
          </a:p>
          <a:p>
            <a:pPr marL="57150" indent="0">
              <a:lnSpc>
                <a:spcPct val="80000"/>
              </a:lnSpc>
              <a:buNone/>
            </a:pPr>
            <a:r>
              <a:rPr lang="en-GB" altLang="en-US" dirty="0"/>
              <a:t>20% of ≥ 16 </a:t>
            </a:r>
            <a:r>
              <a:rPr lang="en-GB" altLang="en-US" dirty="0" err="1"/>
              <a:t>yrs</a:t>
            </a:r>
            <a:r>
              <a:rPr lang="en-GB" altLang="en-US" dirty="0"/>
              <a:t> Dutch are vaccinated against influenza.</a:t>
            </a:r>
          </a:p>
          <a:p>
            <a:pPr marL="57150" indent="0">
              <a:lnSpc>
                <a:spcPct val="80000"/>
              </a:lnSpc>
              <a:buNone/>
            </a:pPr>
            <a:endParaRPr lang="en-GB" altLang="en-US" dirty="0"/>
          </a:p>
          <a:p>
            <a:pPr marL="57150" indent="0">
              <a:lnSpc>
                <a:spcPct val="80000"/>
              </a:lnSpc>
              <a:buNone/>
            </a:pPr>
            <a:r>
              <a:rPr lang="en-GB" altLang="en-US" dirty="0"/>
              <a:t>20% of lab technicians have work related allergy.</a:t>
            </a:r>
          </a:p>
          <a:p>
            <a:pPr marL="57150" indent="0">
              <a:lnSpc>
                <a:spcPct val="80000"/>
              </a:lnSpc>
              <a:buNone/>
            </a:pPr>
            <a:endParaRPr lang="en-GB" altLang="en-US" dirty="0"/>
          </a:p>
          <a:p>
            <a:pPr marL="57150" indent="0">
              <a:lnSpc>
                <a:spcPct val="80000"/>
              </a:lnSpc>
              <a:buNone/>
            </a:pPr>
            <a:r>
              <a:rPr lang="en-GB" altLang="en-US" dirty="0"/>
              <a:t>3.5% of wild birds in Africa have avian influenza virus.</a:t>
            </a:r>
          </a:p>
          <a:p>
            <a:pPr lvl="1" eaLnBrk="1" hangingPunct="1">
              <a:lnSpc>
                <a:spcPct val="80000"/>
              </a:lnSpc>
              <a:buFont typeface="Arial" pitchFamily="34" charset="0"/>
              <a:buNone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29846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solidFill>
                  <a:schemeClr val="accent1"/>
                </a:solidFill>
              </a:rPr>
              <a:t> </a:t>
            </a:r>
            <a:r>
              <a:rPr lang="en-US" sz="4000" dirty="0">
                <a:solidFill>
                  <a:schemeClr val="accent1"/>
                </a:solidFill>
              </a:rPr>
              <a:t>fractures = f(antidepressants)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be measured: </a:t>
            </a:r>
          </a:p>
          <a:p>
            <a:pPr marL="0" indent="0">
              <a:buNone/>
            </a:pPr>
            <a:r>
              <a:rPr lang="en-US" dirty="0"/>
              <a:t>“risk of osteoporotic and non-osteoporotic fractures”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	</a:t>
            </a:r>
            <a:r>
              <a:rPr lang="en-US" dirty="0"/>
              <a:t>What basic information/ frequency measure that you need comes to mind?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often do fractures occur?</a:t>
            </a:r>
          </a:p>
          <a:p>
            <a:pPr marL="0" indent="0">
              <a:buNone/>
            </a:pPr>
            <a:r>
              <a:rPr lang="en-US" dirty="0"/>
              <a:t>What is the incidence of fractures?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8334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72342" y="2925792"/>
            <a:ext cx="8873333" cy="330388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What is the 10 year risk for fracture?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2/20 = 10%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The 10-yr cumulative risk = 10%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10% chance of a fracture occurring in 10 years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Crude (naïve) estimation 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254477" y="1181944"/>
            <a:ext cx="1329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http://www.dub.uu.nl/</a:t>
            </a:r>
          </a:p>
        </p:txBody>
      </p:sp>
      <p:graphicFrame>
        <p:nvGraphicFramePr>
          <p:cNvPr id="8" name="Tabel 7"/>
          <p:cNvGraphicFramePr>
            <a:graphicFrameLocks noGrp="1"/>
          </p:cNvGraphicFramePr>
          <p:nvPr/>
        </p:nvGraphicFramePr>
        <p:xfrm>
          <a:off x="3048000" y="13970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at risk for fracture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fractures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194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 err="1">
                <a:solidFill>
                  <a:schemeClr val="accent1"/>
                </a:solidFill>
              </a:rPr>
              <a:t>Cumulative</a:t>
            </a:r>
            <a:r>
              <a:rPr lang="nl-NL" altLang="en-US" sz="4000" dirty="0">
                <a:solidFill>
                  <a:schemeClr val="accent1"/>
                </a:solidFill>
              </a:rPr>
              <a:t> </a:t>
            </a:r>
            <a:r>
              <a:rPr lang="nl-NL" altLang="en-US" sz="4000" dirty="0" err="1">
                <a:solidFill>
                  <a:schemeClr val="accent1"/>
                </a:solidFill>
              </a:rPr>
              <a:t>incidence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7065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nl-NL" altLang="en-US" dirty="0" err="1"/>
              <a:t>Proportion</a:t>
            </a:r>
            <a:r>
              <a:rPr lang="nl-NL" altLang="en-US" dirty="0"/>
              <a:t>, </a:t>
            </a:r>
            <a:r>
              <a:rPr lang="nl-NL" altLang="en-US" dirty="0" err="1"/>
              <a:t>fraction</a:t>
            </a:r>
            <a:r>
              <a:rPr lang="nl-NL" altLang="en-US" dirty="0"/>
              <a:t>, %</a:t>
            </a:r>
          </a:p>
          <a:p>
            <a:pPr eaLnBrk="1" hangingPunct="1">
              <a:lnSpc>
                <a:spcPct val="80000"/>
              </a:lnSpc>
            </a:pPr>
            <a:endParaRPr lang="nl-NL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nl-NL" altLang="en-US" dirty="0"/>
              <a:t>Risk, chance, </a:t>
            </a:r>
            <a:r>
              <a:rPr lang="nl-NL" altLang="en-US" dirty="0" err="1"/>
              <a:t>probability</a:t>
            </a:r>
            <a:r>
              <a:rPr lang="nl-NL" altLang="en-US" dirty="0"/>
              <a:t> of </a:t>
            </a:r>
            <a:r>
              <a:rPr lang="nl-NL" altLang="en-US" dirty="0" err="1"/>
              <a:t>disease</a:t>
            </a:r>
            <a:r>
              <a:rPr lang="nl-NL" altLang="en-US" dirty="0"/>
              <a:t> (0 - 1)</a:t>
            </a:r>
          </a:p>
          <a:p>
            <a:pPr eaLnBrk="1" hangingPunct="1">
              <a:lnSpc>
                <a:spcPct val="80000"/>
              </a:lnSpc>
            </a:pPr>
            <a:endParaRPr lang="nl-NL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nl-NL" altLang="en-US" dirty="0"/>
              <a:t>Time </a:t>
            </a:r>
            <a:r>
              <a:rPr lang="nl-NL" altLang="en-US" dirty="0" err="1"/>
              <a:t>specification</a:t>
            </a:r>
            <a:r>
              <a:rPr lang="nl-NL" altLang="en-US" dirty="0"/>
              <a:t> </a:t>
            </a:r>
            <a:r>
              <a:rPr lang="nl-NL" altLang="en-US" dirty="0" err="1"/>
              <a:t>essential</a:t>
            </a:r>
            <a:endParaRPr lang="nl-NL" altLang="en-US" dirty="0"/>
          </a:p>
          <a:p>
            <a:pPr eaLnBrk="1" hangingPunct="1">
              <a:lnSpc>
                <a:spcPct val="80000"/>
              </a:lnSpc>
            </a:pPr>
            <a:endParaRPr lang="nl-NL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nl-NL" altLang="en-US" dirty="0" err="1"/>
              <a:t>Define</a:t>
            </a:r>
            <a:r>
              <a:rPr lang="nl-NL" altLang="en-US" dirty="0"/>
              <a:t> </a:t>
            </a:r>
            <a:r>
              <a:rPr lang="nl-NL" altLang="en-US" dirty="0" err="1"/>
              <a:t>population</a:t>
            </a:r>
            <a:r>
              <a:rPr lang="nl-NL" altLang="en-US" dirty="0"/>
              <a:t> “at risk”</a:t>
            </a:r>
          </a:p>
          <a:p>
            <a:pPr eaLnBrk="1" hangingPunct="1">
              <a:lnSpc>
                <a:spcPct val="80000"/>
              </a:lnSpc>
            </a:pPr>
            <a:endParaRPr lang="nl-NL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nl-NL" altLang="en-US" dirty="0"/>
              <a:t>Complete follow-up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9719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1005841" y="205265"/>
            <a:ext cx="9088754" cy="792088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Suppose this was the actual 10 years experience for our 20 patients at risk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el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90264"/>
              </p:ext>
            </p:extLst>
          </p:nvPr>
        </p:nvGraphicFramePr>
        <p:xfrm>
          <a:off x="1005841" y="1313403"/>
          <a:ext cx="9088754" cy="46704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Person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2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3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4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5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6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7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8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9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10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Fracture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B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C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D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E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F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G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H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I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J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Alive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K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L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N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O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P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Fracture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Q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Alive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S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T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428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91544" y="2060848"/>
            <a:ext cx="7920880" cy="352839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The naïve 10 </a:t>
            </a:r>
            <a:r>
              <a:rPr lang="en-US" dirty="0" err="1">
                <a:solidFill>
                  <a:schemeClr val="tx1"/>
                </a:solidFill>
              </a:rPr>
              <a:t>yr</a:t>
            </a:r>
            <a:r>
              <a:rPr lang="en-US" dirty="0">
                <a:solidFill>
                  <a:schemeClr val="tx1"/>
                </a:solidFill>
              </a:rPr>
              <a:t> estimation of 2/20 assumes: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2 (first) fractures occurring in 20*10 = 200 years total observation time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While actually the 2 fractures occurred in 176 years total observation time (200 – 33)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Towards less naïve estimation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7752184" y="3990256"/>
            <a:ext cx="2230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http://www.handboekbuitenpromoveren.nl</a:t>
            </a:r>
          </a:p>
        </p:txBody>
      </p:sp>
    </p:spTree>
    <p:extLst>
      <p:ext uri="{BB962C8B-B14F-4D97-AF65-F5344CB8AC3E}">
        <p14:creationId xmlns:p14="http://schemas.microsoft.com/office/powerpoint/2010/main" val="4142692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21476" y="1484784"/>
            <a:ext cx="8995004" cy="487445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 naïve cumulative incidence estimation = </a:t>
            </a:r>
            <a:r>
              <a:rPr lang="en-US" u="sng" dirty="0">
                <a:solidFill>
                  <a:schemeClr val="tx1"/>
                </a:solidFill>
              </a:rPr>
              <a:t>underestimation</a:t>
            </a:r>
            <a:r>
              <a:rPr lang="en-US" dirty="0">
                <a:solidFill>
                  <a:schemeClr val="tx1"/>
                </a:solidFill>
              </a:rPr>
              <a:t> of real risk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Solution: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Cut up follow-up time into small sections (e.g. 1 year). Within such cuts things are more stable and calculate CI’s within subsequent  years, accounting for changing # of people at risk over time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Life table analysis: CI = 0.12      (≠ naïve 0.10)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1498393" y="238516"/>
            <a:ext cx="6480720" cy="792088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Towards less naïve estimation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7752184" y="3990256"/>
            <a:ext cx="2230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http://www.handboekbuitenpromoveren.nl</a:t>
            </a:r>
          </a:p>
        </p:txBody>
      </p:sp>
    </p:spTree>
    <p:extLst>
      <p:ext uri="{BB962C8B-B14F-4D97-AF65-F5344CB8AC3E}">
        <p14:creationId xmlns:p14="http://schemas.microsoft.com/office/powerpoint/2010/main" val="4085879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altLang="en-US" sz="4000">
                <a:solidFill>
                  <a:schemeClr val="accent1"/>
                </a:solidFill>
              </a:rPr>
              <a:t>Incidence</a:t>
            </a:r>
            <a:endParaRPr lang="en-US" altLang="en-US" sz="4000">
              <a:solidFill>
                <a:schemeClr val="accent1"/>
              </a:solidFill>
            </a:endParaRPr>
          </a:p>
        </p:txBody>
      </p:sp>
      <p:sp>
        <p:nvSpPr>
          <p:cNvPr id="7680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Incidence density (ID):</a:t>
            </a:r>
          </a:p>
          <a:p>
            <a:r>
              <a:rPr lang="en-GB" altLang="en-US" dirty="0"/>
              <a:t>T</a:t>
            </a:r>
            <a:r>
              <a:rPr lang="en-GB" altLang="en-US" sz="2400" dirty="0"/>
              <a:t>he number of occasions of disease onset in the population divided by time period of observation</a:t>
            </a:r>
          </a:p>
          <a:p>
            <a:r>
              <a:rPr lang="en-GB" altLang="en-US" sz="2400" dirty="0"/>
              <a:t>Density; not a proportion (unit person-years)</a:t>
            </a:r>
          </a:p>
          <a:p>
            <a:r>
              <a:rPr lang="en-GB" altLang="en-US" sz="2400" dirty="0"/>
              <a:t>Risk estimation?</a:t>
            </a:r>
          </a:p>
          <a:p>
            <a:pPr marL="0" indent="0">
              <a:buNone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# new cases / person years of population at risk</a:t>
            </a:r>
          </a:p>
          <a:p>
            <a:r>
              <a:rPr lang="en-GB" altLang="en-US" sz="2400" dirty="0"/>
              <a:t>10  per 1000 person years</a:t>
            </a:r>
            <a:endParaRPr lang="en-GB" altLang="en-US" dirty="0"/>
          </a:p>
          <a:p>
            <a:r>
              <a:rPr lang="en-GB" altLang="en-US" sz="2400" dirty="0"/>
              <a:t>between 0 and infinity</a:t>
            </a:r>
          </a:p>
        </p:txBody>
      </p:sp>
    </p:spTree>
    <p:extLst>
      <p:ext uri="{BB962C8B-B14F-4D97-AF65-F5344CB8AC3E}">
        <p14:creationId xmlns:p14="http://schemas.microsoft.com/office/powerpoint/2010/main" val="274888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  <a:endParaRPr lang="nl-NL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65" y="1600201"/>
            <a:ext cx="744027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6121820"/>
            <a:ext cx="2050951" cy="4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ep 6"/>
          <p:cNvGrpSpPr/>
          <p:nvPr/>
        </p:nvGrpSpPr>
        <p:grpSpPr>
          <a:xfrm>
            <a:off x="4468327" y="4812004"/>
            <a:ext cx="1082014" cy="489204"/>
            <a:chOff x="2944327" y="4797152"/>
            <a:chExt cx="1082014" cy="489204"/>
          </a:xfrm>
        </p:grpSpPr>
        <p:sp>
          <p:nvSpPr>
            <p:cNvPr id="4" name="Tekstvak 3"/>
            <p:cNvSpPr txBox="1"/>
            <p:nvPr/>
          </p:nvSpPr>
          <p:spPr>
            <a:xfrm>
              <a:off x="2944327" y="4797152"/>
              <a:ext cx="1082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KNOWN</a:t>
              </a:r>
              <a:endParaRPr lang="nl-NL" b="1" dirty="0"/>
            </a:p>
          </p:txBody>
        </p:sp>
        <p:sp>
          <p:nvSpPr>
            <p:cNvPr id="3" name="PIJL-OMLAAG 2"/>
            <p:cNvSpPr/>
            <p:nvPr/>
          </p:nvSpPr>
          <p:spPr>
            <a:xfrm>
              <a:off x="3347924" y="5085184"/>
              <a:ext cx="91754" cy="201172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ep 7"/>
          <p:cNvGrpSpPr/>
          <p:nvPr/>
        </p:nvGrpSpPr>
        <p:grpSpPr>
          <a:xfrm>
            <a:off x="6168008" y="6093296"/>
            <a:ext cx="1584176" cy="504056"/>
            <a:chOff x="4582396" y="6093296"/>
            <a:chExt cx="1584176" cy="504056"/>
          </a:xfrm>
        </p:grpSpPr>
        <p:sp>
          <p:nvSpPr>
            <p:cNvPr id="6" name="Tekstvak 5"/>
            <p:cNvSpPr txBox="1"/>
            <p:nvPr/>
          </p:nvSpPr>
          <p:spPr>
            <a:xfrm>
              <a:off x="4582396" y="6228020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UNKNOWN</a:t>
              </a:r>
              <a:endParaRPr lang="nl-NL" b="1" dirty="0"/>
            </a:p>
          </p:txBody>
        </p:sp>
        <p:sp>
          <p:nvSpPr>
            <p:cNvPr id="9" name="PIJL-OMLAAG 8"/>
            <p:cNvSpPr/>
            <p:nvPr/>
          </p:nvSpPr>
          <p:spPr>
            <a:xfrm>
              <a:off x="5128318" y="6093296"/>
              <a:ext cx="91754" cy="201172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42353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el 1"/>
          <p:cNvSpPr>
            <a:spLocks noGrp="1"/>
          </p:cNvSpPr>
          <p:nvPr>
            <p:ph type="title"/>
          </p:nvPr>
        </p:nvSpPr>
        <p:spPr>
          <a:xfrm>
            <a:off x="838200" y="140682"/>
            <a:ext cx="10515600" cy="1325563"/>
          </a:xfrm>
        </p:spPr>
        <p:txBody>
          <a:bodyPr/>
          <a:lstStyle/>
          <a:p>
            <a:pPr algn="l" eaLnBrk="1" hangingPunct="1"/>
            <a:r>
              <a:rPr lang="en-GB" altLang="en-US" sz="4000" dirty="0">
                <a:solidFill>
                  <a:schemeClr val="accent1"/>
                </a:solidFill>
              </a:rPr>
              <a:t>Incidence density: our example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76803" name="Tijdelijke aanduiding voor inhoud 2"/>
          <p:cNvSpPr>
            <a:spLocks noGrp="1"/>
          </p:cNvSpPr>
          <p:nvPr>
            <p:ph idx="1"/>
          </p:nvPr>
        </p:nvSpPr>
        <p:spPr>
          <a:xfrm>
            <a:off x="1555339" y="5852547"/>
            <a:ext cx="6768752" cy="648072"/>
          </a:xfrm>
        </p:spPr>
        <p:txBody>
          <a:bodyPr/>
          <a:lstStyle/>
          <a:p>
            <a:pPr marL="1371600" lvl="3" indent="0">
              <a:buNone/>
            </a:pPr>
            <a:r>
              <a:rPr lang="en-GB" altLang="en-US" sz="2400" dirty="0"/>
              <a:t>Incidence density = 2 / 176 person years</a:t>
            </a:r>
          </a:p>
        </p:txBody>
      </p:sp>
      <p:graphicFrame>
        <p:nvGraphicFramePr>
          <p:cNvPr id="7" name="Tabel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978402"/>
              </p:ext>
            </p:extLst>
          </p:nvPr>
        </p:nvGraphicFramePr>
        <p:xfrm>
          <a:off x="941120" y="1335089"/>
          <a:ext cx="7997190" cy="39926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Person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2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3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4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5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6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7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8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9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10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Fracture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B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C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D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F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G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H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I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J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Alive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K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L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N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O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P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Fracture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Q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Alive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S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T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156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Kaplan Meier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r="7647"/>
          <a:stretch>
            <a:fillRect/>
          </a:stretch>
        </p:blipFill>
        <p:spPr bwMode="auto">
          <a:xfrm>
            <a:off x="2489559" y="980728"/>
            <a:ext cx="708660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318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80407" y="2060847"/>
            <a:ext cx="9164065" cy="396587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Risk (cumulative incidence): 		10%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Risk </a:t>
            </a:r>
            <a:r>
              <a:rPr lang="en-US" baseline="-25000" dirty="0">
                <a:solidFill>
                  <a:schemeClr val="tx1"/>
                </a:solidFill>
              </a:rPr>
              <a:t>lifetable</a:t>
            </a:r>
            <a:r>
              <a:rPr lang="en-US" dirty="0">
                <a:solidFill>
                  <a:schemeClr val="tx1"/>
                </a:solidFill>
              </a:rPr>
              <a:t> (cumulative incidence): 	12%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Rate (incidence density): 			2/176 person-							years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Our example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7752184" y="3990256"/>
            <a:ext cx="2230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http://www.handboekbuitenpromoveren.nl</a:t>
            </a:r>
          </a:p>
        </p:txBody>
      </p:sp>
    </p:spTree>
    <p:extLst>
      <p:ext uri="{BB962C8B-B14F-4D97-AF65-F5344CB8AC3E}">
        <p14:creationId xmlns:p14="http://schemas.microsoft.com/office/powerpoint/2010/main" val="3830166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1631951" y="188914"/>
          <a:ext cx="8856663" cy="5543551"/>
        </p:xfrm>
        <a:graphic>
          <a:graphicData uri="http://schemas.openxmlformats.org/drawingml/2006/table">
            <a:tbl>
              <a:tblPr/>
              <a:tblGrid>
                <a:gridCol w="1619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8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84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Item</a:t>
                      </a:r>
                    </a:p>
                  </a:txBody>
                  <a:tcPr marL="91437" marR="91437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Prevalence</a:t>
                      </a:r>
                      <a:r>
                        <a:rPr kumimoji="0" lang="en-N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Cumulative incidence</a:t>
                      </a:r>
                      <a:r>
                        <a:rPr kumimoji="0" lang="en-N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Incidence density</a:t>
                      </a:r>
                      <a:r>
                        <a:rPr kumimoji="0" lang="en-N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6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Numerator</a:t>
                      </a:r>
                    </a:p>
                  </a:txBody>
                  <a:tcPr marL="91437" marR="91437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 cases counted on a single occasion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New cases occurring during a specified follow-up period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New cases occurring during a specified follow-up period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74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Denominator</a:t>
                      </a:r>
                    </a:p>
                  </a:txBody>
                  <a:tcPr marL="91437" marR="91437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 individuals examined - cases and non-cases 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 susceptible individuals present at the start of the study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Sum of time periods during which all individuals could have developed disease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74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Time</a:t>
                      </a:r>
                    </a:p>
                  </a:txBody>
                  <a:tcPr marL="91437" marR="91437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Single point or period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Defined period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Measured for each individual from beginning of study until disease event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74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Interpretation</a:t>
                      </a:r>
                    </a:p>
                  </a:txBody>
                  <a:tcPr marL="91437" marR="91437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Probability of having disease at a point in time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Probability of developing disease over a specified period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How quickly new cases develop over a specified period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757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238596" y="1639342"/>
            <a:ext cx="8972204" cy="5127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Cumulative incidence (CI) is a proportion, a risk, a chance (intuitively easy to use)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Incidence density (not intuitively easy to use)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 small time periods CI ≈ ID because over small time periods incidence is always low.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135333" y="582144"/>
            <a:ext cx="8676456" cy="792088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Use cumulative incidence or incidence density?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0257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359776" y="1484785"/>
            <a:ext cx="8851024" cy="501576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Over long f-up, CI not ideal because</a:t>
            </a:r>
          </a:p>
          <a:p>
            <a:pPr>
              <a:buClrTx/>
            </a:pPr>
            <a:r>
              <a:rPr lang="en-US" dirty="0"/>
              <a:t>Not equal f-up for all, competing risks</a:t>
            </a:r>
          </a:p>
          <a:p>
            <a:pPr>
              <a:buClrTx/>
            </a:pPr>
            <a:r>
              <a:rPr lang="en-US" dirty="0"/>
              <a:t>Better estimate ID/rates</a:t>
            </a:r>
          </a:p>
          <a:p>
            <a:pPr>
              <a:buClrTx/>
            </a:pPr>
            <a:endParaRPr lang="en-US" dirty="0"/>
          </a:p>
          <a:p>
            <a:pPr marL="0" indent="0">
              <a:buClrTx/>
              <a:buNone/>
            </a:pPr>
            <a:r>
              <a:rPr lang="en-US" dirty="0"/>
              <a:t>Therefore cumulative incidences over (small) time units often referred to as rates, e.g. </a:t>
            </a:r>
          </a:p>
          <a:p>
            <a:pPr>
              <a:buClrTx/>
            </a:pPr>
            <a:endParaRPr lang="nl-NL" sz="240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359776" y="598770"/>
            <a:ext cx="8676456" cy="792088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Use cumulative incidence or incidence density?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0023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77639" y="4155014"/>
            <a:ext cx="7920880" cy="1752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What is the 10 year (outcome) odds for fracture?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By the way 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254477" y="1181944"/>
            <a:ext cx="1329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http://www.dub.uu.nl/</a:t>
            </a:r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81152"/>
              </p:ext>
            </p:extLst>
          </p:nvPr>
        </p:nvGraphicFramePr>
        <p:xfrm>
          <a:off x="2316480" y="193732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at risk for fracture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fractures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083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fr-CH" altLang="en-US" sz="4000" dirty="0">
                <a:solidFill>
                  <a:schemeClr val="accent1"/>
                </a:solidFill>
              </a:rPr>
              <a:t>By the </a:t>
            </a:r>
            <a:r>
              <a:rPr lang="fr-CH" altLang="en-US" sz="4000" dirty="0" err="1">
                <a:solidFill>
                  <a:schemeClr val="accent1"/>
                </a:solidFill>
              </a:rPr>
              <a:t>way</a:t>
            </a:r>
            <a:r>
              <a:rPr lang="fr-CH" altLang="en-US" sz="4000" dirty="0">
                <a:solidFill>
                  <a:schemeClr val="accent1"/>
                </a:solidFill>
              </a:rPr>
              <a:t>: </a:t>
            </a:r>
            <a:r>
              <a:rPr lang="fr-CH" altLang="en-US" sz="4000" dirty="0" err="1">
                <a:solidFill>
                  <a:schemeClr val="accent1"/>
                </a:solidFill>
              </a:rPr>
              <a:t>Odds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56325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nl-NL" altLang="en-US" dirty="0"/>
          </a:p>
          <a:p>
            <a:pPr>
              <a:lnSpc>
                <a:spcPct val="90000"/>
              </a:lnSpc>
              <a:buFontTx/>
              <a:buNone/>
            </a:pPr>
            <a:endParaRPr lang="nl-NL" altLang="en-US" dirty="0"/>
          </a:p>
          <a:p>
            <a:pPr>
              <a:lnSpc>
                <a:spcPct val="90000"/>
              </a:lnSpc>
            </a:pPr>
            <a:endParaRPr lang="nl-NL" altLang="en-US" dirty="0"/>
          </a:p>
          <a:p>
            <a:pPr>
              <a:lnSpc>
                <a:spcPct val="90000"/>
              </a:lnSpc>
            </a:pPr>
            <a:endParaRPr lang="nl-NL" altLang="en-US" dirty="0"/>
          </a:p>
          <a:p>
            <a:pPr lvl="1">
              <a:lnSpc>
                <a:spcPct val="90000"/>
              </a:lnSpc>
              <a:buFont typeface="Courier New" pitchFamily="49" charset="0"/>
              <a:buChar char="o"/>
            </a:pPr>
            <a:endParaRPr lang="en-US" altLang="en-US" dirty="0"/>
          </a:p>
        </p:txBody>
      </p:sp>
      <p:sp>
        <p:nvSpPr>
          <p:cNvPr id="56326" name="Rectangle 4"/>
          <p:cNvSpPr>
            <a:spLocks noChangeArrowheads="1"/>
          </p:cNvSpPr>
          <p:nvPr/>
        </p:nvSpPr>
        <p:spPr bwMode="auto">
          <a:xfrm>
            <a:off x="2041760" y="2657183"/>
            <a:ext cx="7772400" cy="11394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384175" indent="-382588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4670425" algn="r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4670425" algn="r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4670425" algn="r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/>
              <a:t>Probability that an event will happen</a:t>
            </a:r>
            <a:r>
              <a:rPr lang="en-GB" altLang="en-US" b="1" dirty="0"/>
              <a:t>      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fr-CH" altLang="en-US" sz="18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H" altLang="en-US" sz="1800" b="1" dirty="0"/>
              <a:t>Probability that an event will not happen</a:t>
            </a:r>
          </a:p>
        </p:txBody>
      </p:sp>
      <p:sp>
        <p:nvSpPr>
          <p:cNvPr id="56327" name="Line 5"/>
          <p:cNvSpPr>
            <a:spLocks noChangeShapeType="1"/>
          </p:cNvSpPr>
          <p:nvPr/>
        </p:nvSpPr>
        <p:spPr bwMode="auto">
          <a:xfrm>
            <a:off x="2895600" y="3226891"/>
            <a:ext cx="6705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0357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67013" y="2703520"/>
            <a:ext cx="7920880" cy="381642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10-year (outcome) Odds =(2/20)  / (18/20) = 0.11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Sometimes used instead of real risks because statistical models (Logistic regression)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u="sng" dirty="0">
                <a:solidFill>
                  <a:schemeClr val="tx1"/>
                </a:solidFill>
              </a:rPr>
              <a:t>Exposure</a:t>
            </a:r>
            <a:r>
              <a:rPr lang="en-US" dirty="0">
                <a:solidFill>
                  <a:schemeClr val="tx1"/>
                </a:solidFill>
              </a:rPr>
              <a:t> odds used in designs in which risks cannot be directly estimated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Use real risks where you can…..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By the way 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254477" y="1181944"/>
            <a:ext cx="1329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http://www.dub.uu.nl/</a:t>
            </a:r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07981"/>
              </p:ext>
            </p:extLst>
          </p:nvPr>
        </p:nvGraphicFramePr>
        <p:xfrm>
          <a:off x="2063552" y="118194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at risk for fracture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fractures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226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91544" y="2060848"/>
            <a:ext cx="7920880" cy="1752600"/>
          </a:xfrm>
        </p:spPr>
        <p:txBody>
          <a:bodyPr/>
          <a:lstStyle/>
          <a:p>
            <a:pPr algn="l"/>
            <a:endParaRPr lang="en-US" i="1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Measures of association</a:t>
            </a: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72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4000" dirty="0">
                <a:solidFill>
                  <a:schemeClr val="accent1"/>
                </a:solidFill>
              </a:rPr>
              <a:t>Three elements involved in research question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686800" cy="4525963"/>
          </a:xfrm>
        </p:spPr>
        <p:txBody>
          <a:bodyPr rtlCol="0">
            <a:normAutofit/>
          </a:bodyPr>
          <a:lstStyle/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  <a:p>
            <a:pPr>
              <a:defRPr/>
            </a:pPr>
            <a:r>
              <a:rPr lang="nl-NL" dirty="0" err="1"/>
              <a:t>Outcome</a:t>
            </a:r>
            <a:r>
              <a:rPr lang="nl-NL" dirty="0"/>
              <a:t>			CVD events &amp; </a:t>
            </a:r>
            <a:r>
              <a:rPr lang="nl-NL" dirty="0" err="1"/>
              <a:t>bleeding</a:t>
            </a:r>
            <a:endParaRPr lang="nl-NL" dirty="0"/>
          </a:p>
          <a:p>
            <a:pPr>
              <a:defRPr/>
            </a:pPr>
            <a:endParaRPr lang="nl-NL" dirty="0"/>
          </a:p>
          <a:p>
            <a:pPr>
              <a:defRPr/>
            </a:pPr>
            <a:r>
              <a:rPr lang="nl-NL" dirty="0"/>
              <a:t>Determinant(s)		</a:t>
            </a:r>
            <a:r>
              <a:rPr lang="nl-NL" dirty="0" err="1"/>
              <a:t>Aspirin</a:t>
            </a:r>
            <a:endParaRPr lang="nl-NL" dirty="0"/>
          </a:p>
          <a:p>
            <a:pPr>
              <a:defRPr/>
            </a:pPr>
            <a:endParaRPr lang="nl-NL" dirty="0"/>
          </a:p>
          <a:p>
            <a:pPr>
              <a:defRPr/>
            </a:pPr>
            <a:r>
              <a:rPr lang="nl-NL" dirty="0"/>
              <a:t>Domain			</a:t>
            </a:r>
            <a:r>
              <a:rPr lang="nl-NL" dirty="0" err="1"/>
              <a:t>Healthy</a:t>
            </a:r>
            <a:r>
              <a:rPr lang="nl-NL" dirty="0"/>
              <a:t> </a:t>
            </a:r>
            <a:r>
              <a:rPr lang="nl-NL" dirty="0" err="1"/>
              <a:t>elderly</a:t>
            </a:r>
            <a:endParaRPr lang="nl-NL" dirty="0"/>
          </a:p>
          <a:p>
            <a:pPr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66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Risk ratio: suppose our study findings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Fracture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 fracture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Total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</a:t>
                      </a:r>
                      <a:r>
                        <a:rPr lang="en-US" sz="1800" b="1" dirty="0"/>
                        <a:t> (a)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1,930 </a:t>
                      </a:r>
                      <a:r>
                        <a:rPr lang="en-US" sz="1800" b="1" dirty="0"/>
                        <a:t>(b)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2000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 </a:t>
                      </a: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 </a:t>
                      </a:r>
                      <a:r>
                        <a:rPr lang="en-US" sz="1800" b="1" dirty="0"/>
                        <a:t>(c)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1,970 </a:t>
                      </a:r>
                      <a:r>
                        <a:rPr lang="en-US" sz="1800" b="1" dirty="0"/>
                        <a:t>(d)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2000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749951" y="3519176"/>
            <a:ext cx="8351838" cy="1662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800" dirty="0">
                <a:cs typeface="Arial" charset="0"/>
              </a:rPr>
              <a:t>Risk Ratio (RR) using Cumulative Incidence (CI):</a:t>
            </a: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1487488" y="4396459"/>
            <a:ext cx="687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a/(</a:t>
            </a:r>
            <a:r>
              <a:rPr lang="en-US" sz="2400" dirty="0" err="1"/>
              <a:t>a+b</a:t>
            </a:r>
            <a:r>
              <a:rPr lang="en-US" sz="2400" dirty="0"/>
              <a:t>)	       70/2,000</a:t>
            </a:r>
          </a:p>
          <a:p>
            <a:r>
              <a:rPr lang="en-US" sz="2400" dirty="0"/>
              <a:t>	  = 		=  2.3    (95% CI: 1.35 – 3.90)</a:t>
            </a:r>
          </a:p>
          <a:p>
            <a:r>
              <a:rPr lang="en-US" sz="2400" dirty="0"/>
              <a:t>c/(</a:t>
            </a:r>
            <a:r>
              <a:rPr lang="en-US" sz="2400" dirty="0" err="1"/>
              <a:t>c+d</a:t>
            </a:r>
            <a:r>
              <a:rPr lang="en-US" sz="2400" dirty="0"/>
              <a:t>)	       30/2,000</a:t>
            </a:r>
            <a:endParaRPr lang="nl-NL" sz="2400" dirty="0"/>
          </a:p>
        </p:txBody>
      </p:sp>
      <p:cxnSp>
        <p:nvCxnSpPr>
          <p:cNvPr id="4" name="Rechte verbindingslijn 3"/>
          <p:cNvCxnSpPr/>
          <p:nvPr/>
        </p:nvCxnSpPr>
        <p:spPr>
          <a:xfrm>
            <a:off x="1477144" y="5397480"/>
            <a:ext cx="100811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3010027" y="5387069"/>
            <a:ext cx="97210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056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>
                <a:solidFill>
                  <a:schemeClr val="accent1"/>
                </a:solidFill>
              </a:rPr>
              <a:t>Interpretation of Relative Risk</a:t>
            </a:r>
          </a:p>
        </p:txBody>
      </p:sp>
      <p:sp>
        <p:nvSpPr>
          <p:cNvPr id="8601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1 = No association between exposure and disease</a:t>
            </a:r>
          </a:p>
          <a:p>
            <a:pPr lvl="1" eaLnBrk="1" hangingPunct="1">
              <a:buFontTx/>
              <a:buNone/>
            </a:pPr>
            <a:r>
              <a:rPr lang="en-US" altLang="en-US" i="1" dirty="0"/>
              <a:t>risks or rates are identical between groups</a:t>
            </a:r>
          </a:p>
          <a:p>
            <a:pPr eaLnBrk="1" hangingPunct="1"/>
            <a:r>
              <a:rPr lang="en-US" altLang="en-US" dirty="0"/>
              <a:t>&gt; 1 = Positive association</a:t>
            </a:r>
          </a:p>
          <a:p>
            <a:pPr eaLnBrk="1" hangingPunct="1"/>
            <a:r>
              <a:rPr lang="en-US" altLang="en-US" dirty="0"/>
              <a:t>&lt; 1 = Negative association or protective effect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  <a:p>
            <a:pPr lvl="1" eaLnBrk="1" hangingPunct="1">
              <a:buFontTx/>
              <a:buNone/>
            </a:pPr>
            <a:r>
              <a:rPr lang="en-US" altLang="en-US" dirty="0"/>
              <a:t>Example:  .5 = half as likely to experience disease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4479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Risk ratio: our study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Fracture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 fracture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Total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</a:t>
                      </a:r>
                      <a:r>
                        <a:rPr lang="en-US" sz="1800" b="1" dirty="0"/>
                        <a:t> (a)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1,930 </a:t>
                      </a:r>
                      <a:r>
                        <a:rPr lang="en-US" sz="1800" b="1" dirty="0"/>
                        <a:t>(b)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2000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 </a:t>
                      </a: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 </a:t>
                      </a:r>
                      <a:r>
                        <a:rPr lang="en-US" sz="1800" b="1" dirty="0"/>
                        <a:t>(c)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1,970 </a:t>
                      </a:r>
                      <a:r>
                        <a:rPr lang="en-US" sz="1800" b="1" dirty="0"/>
                        <a:t>(d)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2000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1847850" y="2924176"/>
            <a:ext cx="8351838" cy="1662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800" dirty="0">
                <a:cs typeface="Arial" charset="0"/>
              </a:rPr>
              <a:t>RR using Cumulative Incidence (CI):</a:t>
            </a: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1847850" y="4005065"/>
            <a:ext cx="835183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Use of anti depressants is associated with a 2.3 times higher risk of osteoporotic and non-osteoporotic fractures</a:t>
            </a:r>
          </a:p>
        </p:txBody>
      </p:sp>
    </p:spTree>
    <p:extLst>
      <p:ext uri="{BB962C8B-B14F-4D97-AF65-F5344CB8AC3E}">
        <p14:creationId xmlns:p14="http://schemas.microsoft.com/office/powerpoint/2010/main" val="3795134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Risk ratio or rate ratio</a:t>
            </a:r>
          </a:p>
        </p:txBody>
      </p:sp>
      <p:sp>
        <p:nvSpPr>
          <p:cNvPr id="8806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dirty="0"/>
              <a:t>For short follow-up, easy interpretation of risk ratio.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en-US" dirty="0"/>
              <a:t>For long follow up: risk ratio suffers from limitations of CI estimation.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en-US" dirty="0"/>
              <a:t>For etiologic research; rate ratio often preferred.</a:t>
            </a:r>
          </a:p>
        </p:txBody>
      </p:sp>
    </p:spTree>
    <p:extLst>
      <p:ext uri="{BB962C8B-B14F-4D97-AF65-F5344CB8AC3E}">
        <p14:creationId xmlns:p14="http://schemas.microsoft.com/office/powerpoint/2010/main" val="2198770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Rate ratio: our study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61722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Fracture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Person-years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15,930</a:t>
                      </a:r>
                      <a:endParaRPr lang="en-US" sz="18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 </a:t>
                      </a: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14,800 </a:t>
                      </a:r>
                      <a:endParaRPr lang="en-US" sz="18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kstvak 7"/>
          <p:cNvSpPr txBox="1"/>
          <p:nvPr/>
        </p:nvSpPr>
        <p:spPr>
          <a:xfrm>
            <a:off x="2891644" y="3947572"/>
            <a:ext cx="4536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	       70/15,930py</a:t>
            </a:r>
          </a:p>
          <a:p>
            <a:r>
              <a:rPr lang="en-US" sz="2400" dirty="0"/>
              <a:t>	  = 		       =  2.2</a:t>
            </a:r>
          </a:p>
          <a:p>
            <a:r>
              <a:rPr lang="en-US" sz="2400" dirty="0"/>
              <a:t>	       30/14,800py</a:t>
            </a:r>
            <a:endParaRPr lang="nl-NL" sz="2400" dirty="0"/>
          </a:p>
        </p:txBody>
      </p:sp>
      <p:cxnSp>
        <p:nvCxnSpPr>
          <p:cNvPr id="3" name="Rechte verbindingslijn 2"/>
          <p:cNvCxnSpPr/>
          <p:nvPr/>
        </p:nvCxnSpPr>
        <p:spPr>
          <a:xfrm>
            <a:off x="4367808" y="4869160"/>
            <a:ext cx="165618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860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Rate ratio: our study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61722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Fracture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Person-years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15,930</a:t>
                      </a:r>
                      <a:endParaRPr lang="en-US" sz="18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 </a:t>
                      </a: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14,800 </a:t>
                      </a:r>
                      <a:endParaRPr lang="en-US" sz="18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1847850" y="4005065"/>
            <a:ext cx="8351838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/>
              <a:t>Use of anti depressants is associated with a 2.2 times higher risk of osteoporotic and non-osteoporotic fractures</a:t>
            </a:r>
          </a:p>
        </p:txBody>
      </p:sp>
    </p:spTree>
    <p:extLst>
      <p:ext uri="{BB962C8B-B14F-4D97-AF65-F5344CB8AC3E}">
        <p14:creationId xmlns:p14="http://schemas.microsoft.com/office/powerpoint/2010/main" val="2213384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27762" y="1033104"/>
            <a:ext cx="7920880" cy="537489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Absolute measures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Relative measures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Measures of impact aim to indicate numbers of cases (fractures) or fractions of risk that could be prevented if the exposure (antidepressants) were eliminated,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but ………..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Beware of criticism: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Only if exposure really causes outcome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Elimination often (very) unrealistic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Measures of impact</a:t>
            </a: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88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Summary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971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Measure of frequency</a:t>
            </a:r>
          </a:p>
          <a:p>
            <a:r>
              <a:rPr lang="en-US" sz="2400" dirty="0"/>
              <a:t>Prevalence</a:t>
            </a:r>
          </a:p>
          <a:p>
            <a:r>
              <a:rPr lang="en-US" sz="2400" dirty="0"/>
              <a:t>Incidence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Incidence estimates (crude to precise)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Measures of association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Measures of impact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9191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 err="1">
                <a:solidFill>
                  <a:schemeClr val="accent1"/>
                </a:solidFill>
              </a:rPr>
              <a:t>Repetition</a:t>
            </a:r>
            <a:r>
              <a:rPr lang="nl-NL" altLang="en-US" sz="4000" dirty="0">
                <a:solidFill>
                  <a:schemeClr val="accent1"/>
                </a:solidFill>
              </a:rPr>
              <a:t>: The flow of </a:t>
            </a:r>
            <a:r>
              <a:rPr lang="nl-NL" altLang="en-US" sz="4000" dirty="0" err="1">
                <a:solidFill>
                  <a:schemeClr val="accent1"/>
                </a:solidFill>
              </a:rPr>
              <a:t>epidemiologic</a:t>
            </a:r>
            <a:r>
              <a:rPr lang="nl-NL" altLang="en-US" sz="4000" dirty="0">
                <a:solidFill>
                  <a:schemeClr val="accent1"/>
                </a:solidFill>
              </a:rPr>
              <a:t> research 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65000"/>
                  </a:schemeClr>
                </a:solidFill>
              </a:rPr>
              <a:t>Starting from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Design of the occurrence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65000"/>
                  </a:schemeClr>
                </a:solidFill>
              </a:rPr>
              <a:t>Collection of data (empirical)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65000"/>
                  </a:schemeClr>
                </a:solidFill>
              </a:rPr>
              <a:t>Data analysis and scientific interpretation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4639B6-FDE4-4ACA-B382-11FCFBA10E4B}" type="slidenum">
              <a:rPr lang="en-US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53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930226"/>
          </a:xfrm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nl-NL" sz="4000" dirty="0">
                <a:solidFill>
                  <a:schemeClr val="accent1"/>
                </a:solidFill>
                <a:latin typeface="Calibri" pitchFamily="34" charset="0"/>
              </a:rPr>
              <a:t>  </a:t>
            </a:r>
            <a:br>
              <a:rPr lang="nl-NL" sz="4000" dirty="0">
                <a:solidFill>
                  <a:schemeClr val="accent1"/>
                </a:solidFill>
                <a:latin typeface="Calibri" pitchFamily="34" charset="0"/>
              </a:rPr>
            </a:br>
            <a:endParaRPr lang="en-US" sz="40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78211" name="Tijdelijke aanduiding voor inhoud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itchFamily="34" charset="0"/>
              </a:rPr>
              <a:t>“</a:t>
            </a:r>
            <a:r>
              <a:rPr lang="nl-NL" dirty="0" err="1">
                <a:latin typeface="Calibri" pitchFamily="34" charset="0"/>
              </a:rPr>
              <a:t>Epidemiologic</a:t>
            </a:r>
            <a:r>
              <a:rPr lang="nl-NL" dirty="0">
                <a:latin typeface="Calibri" pitchFamily="34" charset="0"/>
              </a:rPr>
              <a:t> research </a:t>
            </a:r>
            <a:r>
              <a:rPr lang="nl-NL" dirty="0" err="1">
                <a:latin typeface="Calibri" pitchFamily="34" charset="0"/>
              </a:rPr>
              <a:t>and</a:t>
            </a:r>
            <a:r>
              <a:rPr lang="nl-NL" dirty="0">
                <a:latin typeface="Calibri" pitchFamily="34" charset="0"/>
              </a:rPr>
              <a:t> design of </a:t>
            </a:r>
            <a:r>
              <a:rPr lang="nl-NL" dirty="0" err="1">
                <a:latin typeface="Calibri" pitchFamily="34" charset="0"/>
              </a:rPr>
              <a:t>occurrence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relation</a:t>
            </a:r>
            <a:r>
              <a:rPr lang="nl-NL" dirty="0">
                <a:latin typeface="Calibri" pitchFamily="34" charset="0"/>
              </a:rPr>
              <a:t> &amp; data </a:t>
            </a:r>
            <a:r>
              <a:rPr lang="nl-NL" dirty="0" err="1">
                <a:latin typeface="Calibri" pitchFamily="34" charset="0"/>
              </a:rPr>
              <a:t>collection</a:t>
            </a:r>
            <a:r>
              <a:rPr lang="nl-NL" dirty="0">
                <a:solidFill>
                  <a:schemeClr val="accent1"/>
                </a:solidFill>
                <a:latin typeface="Calibri" pitchFamily="34" charset="0"/>
              </a:rPr>
              <a:t>” </a:t>
            </a:r>
            <a:br>
              <a:rPr lang="nl-NL" dirty="0">
                <a:solidFill>
                  <a:schemeClr val="accent1"/>
                </a:solidFill>
                <a:latin typeface="Calibri" pitchFamily="34" charset="0"/>
              </a:rPr>
            </a:br>
            <a:endParaRPr lang="nl-NL" dirty="0">
              <a:solidFill>
                <a:schemeClr val="accent1"/>
              </a:solidFill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Confounding</a:t>
            </a:r>
          </a:p>
          <a:p>
            <a:r>
              <a:rPr lang="en-US" sz="2400" dirty="0">
                <a:latin typeface="Calibri" pitchFamily="34" charset="0"/>
              </a:rPr>
              <a:t>Measurement theory (probably elsewhere in course)</a:t>
            </a:r>
            <a:endParaRPr lang="nl-NL" sz="2400" dirty="0">
              <a:latin typeface="Calibri" pitchFamily="34" charset="0"/>
            </a:endParaRPr>
          </a:p>
        </p:txBody>
      </p:sp>
      <p:sp>
        <p:nvSpPr>
          <p:cNvPr id="4" name="Tijdelijke aanduiding voor voettekst 3"/>
          <p:cNvSpPr txBox="1">
            <a:spLocks noGrp="1"/>
          </p:cNvSpPr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Introduction to epidemiological research</a:t>
            </a:r>
          </a:p>
        </p:txBody>
      </p:sp>
      <p:sp>
        <p:nvSpPr>
          <p:cNvPr id="5" name="Tijdelijke aanduiding voor dianummer 4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23BFD141-299B-4F1B-8D40-DD906477A768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59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7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 err="1">
                <a:solidFill>
                  <a:schemeClr val="accent1"/>
                </a:solidFill>
              </a:rPr>
              <a:t>Epidemiology</a:t>
            </a:r>
            <a:r>
              <a:rPr lang="nl-NL" altLang="en-US" sz="4000" dirty="0">
                <a:solidFill>
                  <a:schemeClr val="accent1"/>
                </a:solidFill>
              </a:rPr>
              <a:t> is </a:t>
            </a:r>
            <a:r>
              <a:rPr lang="nl-NL" altLang="en-US" sz="4000" dirty="0" err="1">
                <a:solidFill>
                  <a:schemeClr val="accent1"/>
                </a:solidFill>
              </a:rPr>
              <a:t>occurrence</a:t>
            </a:r>
            <a:r>
              <a:rPr lang="nl-NL" altLang="en-US" sz="4000" dirty="0">
                <a:solidFill>
                  <a:schemeClr val="accent1"/>
                </a:solidFill>
              </a:rPr>
              <a:t> research</a:t>
            </a:r>
            <a:endParaRPr lang="en-US" altLang="en-US" sz="4000" dirty="0"/>
          </a:p>
        </p:txBody>
      </p:sp>
      <p:sp>
        <p:nvSpPr>
          <p:cNvPr id="10243" name="Tijdelijke aanduiding voor inhoud 2"/>
          <p:cNvSpPr>
            <a:spLocks noGrp="1"/>
          </p:cNvSpPr>
          <p:nvPr>
            <p:ph idx="1"/>
          </p:nvPr>
        </p:nvSpPr>
        <p:spPr>
          <a:xfrm>
            <a:off x="1757772" y="1690688"/>
            <a:ext cx="8676456" cy="4713387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en-US" dirty="0"/>
              <a:t>Outcome… </a:t>
            </a:r>
          </a:p>
          <a:p>
            <a:pPr>
              <a:buNone/>
            </a:pPr>
            <a:r>
              <a:rPr lang="en-US" altLang="en-US" dirty="0"/>
              <a:t>			In relation to </a:t>
            </a:r>
            <a:r>
              <a:rPr lang="en-US" altLang="en-US" sz="2000" dirty="0"/>
              <a:t>(as a function of)</a:t>
            </a:r>
            <a:r>
              <a:rPr lang="en-US" altLang="en-US" dirty="0"/>
              <a:t>…</a:t>
            </a:r>
          </a:p>
          <a:p>
            <a:pPr>
              <a:buNone/>
            </a:pPr>
            <a:r>
              <a:rPr lang="en-US" altLang="en-US" dirty="0"/>
              <a:t>					  		       Determinant(s)</a:t>
            </a:r>
            <a:endParaRPr lang="en-US" altLang="en-US" b="1" dirty="0"/>
          </a:p>
          <a:p>
            <a:pPr>
              <a:buNone/>
            </a:pPr>
            <a:endParaRPr lang="en-US" altLang="en-US" sz="1100" b="1" dirty="0"/>
          </a:p>
          <a:p>
            <a:pPr>
              <a:buNone/>
            </a:pPr>
            <a:r>
              <a:rPr lang="en-US" altLang="en-US" b="1" dirty="0"/>
              <a:t>Outcome = f (Determinant(s))</a:t>
            </a:r>
          </a:p>
          <a:p>
            <a:pPr algn="ctr">
              <a:buNone/>
            </a:pPr>
            <a:endParaRPr lang="en-US" altLang="en-US" b="1" dirty="0"/>
          </a:p>
          <a:p>
            <a:pPr>
              <a:buNone/>
            </a:pPr>
            <a:r>
              <a:rPr lang="en-US" altLang="en-US" dirty="0"/>
              <a:t>Example: 		CVD Events = f (Aspirin)</a:t>
            </a:r>
          </a:p>
          <a:p>
            <a:pPr>
              <a:buNone/>
            </a:pPr>
            <a:r>
              <a:rPr lang="en-US" altLang="en-US" dirty="0"/>
              <a:t>				Bleeding = f (Aspirin)</a:t>
            </a:r>
          </a:p>
          <a:p>
            <a:pPr>
              <a:buNone/>
            </a:pPr>
            <a:endParaRPr lang="en-US" altLang="en-US" sz="1100" dirty="0"/>
          </a:p>
          <a:p>
            <a:pPr>
              <a:buNone/>
            </a:pPr>
            <a:endParaRPr lang="en-US" altLang="en-US" sz="1100" dirty="0"/>
          </a:p>
          <a:p>
            <a:r>
              <a:rPr lang="en-US" altLang="en-US" sz="2600" dirty="0"/>
              <a:t>For a given type of patient or population (domain)</a:t>
            </a:r>
          </a:p>
          <a:p>
            <a:r>
              <a:rPr lang="en-US" altLang="en-US" sz="2600" dirty="0"/>
              <a:t>Conditional on confounders 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9482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Research question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the risk of (non-)osteoporotic bone fractures increased in users of antidepressants (in humans)?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6949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Occurrence relation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3272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(fractures) = f (antidepressants | confounders)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………………………………………………...| confounders)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889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Etiologic research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8507288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Regardless of type of data collection: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Inference about: fractures = f (antidepressants)</a:t>
            </a:r>
          </a:p>
          <a:p>
            <a:pPr marL="0" indent="0">
              <a:buNone/>
            </a:pPr>
            <a:r>
              <a:rPr lang="en-US" dirty="0"/>
              <a:t>is either: </a:t>
            </a:r>
          </a:p>
          <a:p>
            <a:pPr marL="0" indent="0" algn="ctr">
              <a:buNone/>
            </a:pPr>
            <a:r>
              <a:rPr lang="en-US" dirty="0"/>
              <a:t>correct</a:t>
            </a:r>
          </a:p>
          <a:p>
            <a:pPr marL="0" indent="0" algn="ctr">
              <a:buNone/>
            </a:pPr>
            <a:r>
              <a:rPr lang="en-US" dirty="0"/>
              <a:t>or</a:t>
            </a:r>
          </a:p>
          <a:p>
            <a:pPr marL="0" indent="0" algn="ctr">
              <a:buNone/>
            </a:pPr>
            <a:r>
              <a:rPr lang="en-US" dirty="0"/>
              <a:t>Incorrect (biased)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6373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What is bias?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fractures</a:t>
            </a:r>
            <a:r>
              <a:rPr lang="nl-NL" dirty="0"/>
              <a:t> = f (</a:t>
            </a:r>
            <a:r>
              <a:rPr lang="nl-NL" dirty="0" err="1"/>
              <a:t>antidepressants</a:t>
            </a:r>
            <a:r>
              <a:rPr lang="nl-NL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Suppose:</a:t>
            </a:r>
          </a:p>
          <a:p>
            <a:pPr marL="0" indent="0">
              <a:buNone/>
            </a:pPr>
            <a:r>
              <a:rPr lang="en-US" dirty="0"/>
              <a:t>You find that indeed antidepressants are related to increased incidence of fractures</a:t>
            </a:r>
          </a:p>
          <a:p>
            <a:endParaRPr lang="en-US" dirty="0"/>
          </a:p>
          <a:p>
            <a:pPr>
              <a:buFont typeface="Wingdings"/>
              <a:buChar char="è"/>
            </a:pPr>
            <a:r>
              <a:rPr lang="en-US" dirty="0"/>
              <a:t>Proper scientific scrutiny would/will ask: 		</a:t>
            </a:r>
          </a:p>
          <a:p>
            <a:pPr marL="0" indent="0">
              <a:buNone/>
            </a:pPr>
            <a:r>
              <a:rPr lang="en-US" dirty="0"/>
              <a:t>		is that finding true or biased?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7485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What is bias?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484784"/>
            <a:ext cx="8229600" cy="47091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Bias is the result of any process that ‘confounds’ the relation, so in findings about:</a:t>
            </a:r>
          </a:p>
          <a:p>
            <a:pPr marL="0" indent="0">
              <a:buNone/>
            </a:pPr>
            <a:r>
              <a:rPr lang="en-US" dirty="0"/>
              <a:t>	fractures = f (antidepressants)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may have been:</a:t>
            </a:r>
          </a:p>
          <a:p>
            <a:r>
              <a:rPr lang="en-US" dirty="0"/>
              <a:t>Confounding</a:t>
            </a:r>
          </a:p>
          <a:p>
            <a:pPr lvl="2"/>
            <a:r>
              <a:rPr lang="en-US" dirty="0"/>
              <a:t>Latin: </a:t>
            </a:r>
            <a:r>
              <a:rPr lang="en-US" dirty="0" err="1"/>
              <a:t>confundere</a:t>
            </a:r>
            <a:r>
              <a:rPr lang="en-US" dirty="0"/>
              <a:t> (“mixing together”)</a:t>
            </a:r>
          </a:p>
          <a:p>
            <a:r>
              <a:rPr lang="en-US" dirty="0"/>
              <a:t>Other bias</a:t>
            </a:r>
          </a:p>
          <a:p>
            <a:pPr lvl="2"/>
            <a:r>
              <a:rPr lang="en-US" dirty="0"/>
              <a:t>Selection bias</a:t>
            </a:r>
          </a:p>
          <a:p>
            <a:pPr lvl="2"/>
            <a:r>
              <a:rPr lang="en-US" dirty="0"/>
              <a:t>Observation bias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4004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What is bias?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0"/>
            <a:ext cx="8507288" cy="47091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may have been:</a:t>
            </a:r>
          </a:p>
          <a:p>
            <a:r>
              <a:rPr lang="en-US" dirty="0"/>
              <a:t>Confounders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400" dirty="0"/>
              <a:t>Intrinsic in nature (data), to be dealt with in</a:t>
            </a:r>
          </a:p>
          <a:p>
            <a:pPr lvl="2"/>
            <a:r>
              <a:rPr lang="en-US" dirty="0"/>
              <a:t>analysis, (if you measure it accurately !!!!) or</a:t>
            </a:r>
          </a:p>
          <a:p>
            <a:pPr lvl="2"/>
            <a:r>
              <a:rPr lang="en-US" dirty="0"/>
              <a:t>type of data collection: randomized controlled trial (RCT)  (see later)</a:t>
            </a:r>
          </a:p>
          <a:p>
            <a:pPr lvl="2"/>
            <a:endParaRPr lang="en-US" dirty="0"/>
          </a:p>
          <a:p>
            <a:r>
              <a:rPr lang="en-US" dirty="0"/>
              <a:t>Other bias </a:t>
            </a:r>
          </a:p>
          <a:p>
            <a:pPr lvl="2"/>
            <a:r>
              <a:rPr lang="en-US" dirty="0"/>
              <a:t>selection bias, observation bias, to be dealt with by valid data collection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692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Etiologic research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therefore,</a:t>
            </a:r>
          </a:p>
          <a:p>
            <a:pPr marL="0" indent="0">
              <a:buNone/>
            </a:pPr>
            <a:r>
              <a:rPr lang="en-US" dirty="0"/>
              <a:t>I (fractures) = f(antidepressants | </a:t>
            </a:r>
            <a:r>
              <a:rPr lang="en-US" b="1" u="sng" dirty="0"/>
              <a:t>confounding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Occurrence relation includes conditionality on confounding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Provided that other sources of bias can be (must be) prevented in the study design phase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0550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en-GB" sz="4000" dirty="0">
                <a:solidFill>
                  <a:schemeClr val="accent1"/>
                </a:solidFill>
                <a:latin typeface="Calibri" pitchFamily="34" charset="0"/>
              </a:rPr>
              <a:t>Confounding</a:t>
            </a:r>
            <a:endParaRPr lang="en-US" sz="40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52611" name="Tijdelijke aanduiding voor inhoud 2"/>
          <p:cNvSpPr>
            <a:spLocks noGrp="1"/>
          </p:cNvSpPr>
          <p:nvPr>
            <p:ph idx="4294967295"/>
          </p:nvPr>
        </p:nvSpPr>
        <p:spPr>
          <a:xfrm>
            <a:off x="1981200" y="1600200"/>
            <a:ext cx="8229600" cy="45656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itchFamily="34" charset="0"/>
              </a:rPr>
              <a:t>To be a confounding factor, the underlying conditions must be met:</a:t>
            </a:r>
          </a:p>
          <a:p>
            <a:pPr eaLnBrk="1" hangingPunct="1"/>
            <a:endParaRPr lang="en-GB" dirty="0">
              <a:latin typeface="Calibri" pitchFamily="34" charset="0"/>
            </a:endParaRPr>
          </a:p>
          <a:p>
            <a:pPr eaLnBrk="1" hangingPunct="1"/>
            <a:endParaRPr lang="en-GB" dirty="0">
              <a:latin typeface="Calibri" pitchFamily="34" charset="0"/>
            </a:endParaRPr>
          </a:p>
          <a:p>
            <a:pPr marL="0" indent="0">
              <a:buNone/>
            </a:pPr>
            <a:endParaRPr lang="en-GB" dirty="0">
              <a:latin typeface="Calibri" pitchFamily="34" charset="0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GB" dirty="0">
                <a:latin typeface="Calibri" pitchFamily="34" charset="0"/>
              </a:rPr>
              <a:t>Be associated with exposure</a:t>
            </a:r>
          </a:p>
          <a:p>
            <a:pPr>
              <a:spcBef>
                <a:spcPct val="50000"/>
              </a:spcBef>
            </a:pPr>
            <a:r>
              <a:rPr lang="en-GB" sz="2400" i="1" dirty="0">
                <a:latin typeface="Calibri" pitchFamily="34" charset="0"/>
              </a:rPr>
              <a:t>Without being the consequence of exposure</a:t>
            </a:r>
          </a:p>
          <a:p>
            <a:pPr marL="0" indent="0">
              <a:buNone/>
            </a:pPr>
            <a:r>
              <a:rPr lang="en-GB" dirty="0">
                <a:latin typeface="Calibri" pitchFamily="34" charset="0"/>
              </a:rPr>
              <a:t>Be associated with outcome</a:t>
            </a:r>
          </a:p>
          <a:p>
            <a:r>
              <a:rPr lang="en-GB" sz="2400" i="1" dirty="0">
                <a:latin typeface="Calibri" pitchFamily="34" charset="0"/>
              </a:rPr>
              <a:t>Independently of exposure</a:t>
            </a:r>
          </a:p>
          <a:p>
            <a:pPr eaLnBrk="1" hangingPunct="1"/>
            <a:endParaRPr lang="en-GB" dirty="0">
              <a:latin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en-GB" dirty="0">
              <a:latin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en-GB" dirty="0">
              <a:latin typeface="Calibri" pitchFamily="34" charset="0"/>
            </a:endParaRPr>
          </a:p>
          <a:p>
            <a:pPr eaLnBrk="1" hangingPunct="1"/>
            <a:endParaRPr lang="en-US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" name="Tijdelijke aanduiding voor voettekst 3"/>
          <p:cNvSpPr txBox="1">
            <a:spLocks noGrp="1"/>
          </p:cNvSpPr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Introduction to epidemiological research</a:t>
            </a:r>
          </a:p>
        </p:txBody>
      </p:sp>
      <p:sp>
        <p:nvSpPr>
          <p:cNvPr id="5" name="Tijdelijke aanduiding voor dianummer 4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88052A9C-4ADE-48BB-9134-DB69F1DCD667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67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452614" name="Afbeelding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50" y="2565401"/>
            <a:ext cx="36004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F14489C-6DFC-4CB4-98E3-FBD8E344BDB1}"/>
              </a:ext>
            </a:extLst>
          </p:cNvPr>
          <p:cNvSpPr/>
          <p:nvPr/>
        </p:nvSpPr>
        <p:spPr>
          <a:xfrm>
            <a:off x="10306975" y="674703"/>
            <a:ext cx="1491448" cy="67470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5845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000">
                <a:solidFill>
                  <a:schemeClr val="accent1"/>
                </a:solidFill>
                <a:latin typeface="Calibri" pitchFamily="34" charset="0"/>
                <a:cs typeface="Times New Roman" pitchFamily="18" charset="0"/>
              </a:rPr>
              <a:t>A confounder:</a:t>
            </a:r>
            <a:endParaRPr lang="en-US" sz="400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54659" name="Tijdelijke aanduiding voor inhoud 2"/>
          <p:cNvSpPr>
            <a:spLocks noGrp="1"/>
          </p:cNvSpPr>
          <p:nvPr>
            <p:ph idx="4294967295"/>
          </p:nvPr>
        </p:nvSpPr>
        <p:spPr>
          <a:xfrm>
            <a:off x="1981200" y="1484785"/>
            <a:ext cx="8229600" cy="452596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Predicts occurrence of outcome (not necessarily causal, ex. SES)</a:t>
            </a:r>
          </a:p>
          <a:p>
            <a:pPr marL="0" indent="0">
              <a:buNone/>
            </a:pPr>
            <a:endParaRPr lang="en-GB" dirty="0">
              <a:latin typeface="Calibri" pitchFamily="34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Is associated with the determinant</a:t>
            </a:r>
          </a:p>
          <a:p>
            <a:pPr marL="0" indent="0">
              <a:buNone/>
            </a:pPr>
            <a:endParaRPr lang="en-GB" dirty="0">
              <a:latin typeface="Calibri" pitchFamily="34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Is extraneous to the occurrence relation</a:t>
            </a:r>
          </a:p>
          <a:p>
            <a:pPr marL="0" indent="0">
              <a:buNone/>
            </a:pPr>
            <a:endParaRPr lang="en-GB" dirty="0">
              <a:latin typeface="Calibri" pitchFamily="34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In case of confounding, the association needs to be present conditional on the confounding factor</a:t>
            </a:r>
            <a:r>
              <a:rPr lang="nl-NL" dirty="0">
                <a:latin typeface="Calibri" pitchFamily="34" charset="0"/>
              </a:rPr>
              <a:t> </a:t>
            </a:r>
            <a:r>
              <a:rPr lang="en-US" dirty="0">
                <a:latin typeface="Calibri" pitchFamily="34" charset="0"/>
              </a:rPr>
              <a:t>(= irrespective the presence or absence of the confounder).</a:t>
            </a:r>
            <a:endParaRPr lang="nl-NL" dirty="0">
              <a:latin typeface="Calibri" pitchFamily="34" charset="0"/>
              <a:cs typeface="Times New Roman" pitchFamily="18" charset="0"/>
            </a:endParaRPr>
          </a:p>
          <a:p>
            <a:endParaRPr lang="en-US" dirty="0">
              <a:latin typeface="Calibri" pitchFamily="34" charset="0"/>
            </a:endParaRPr>
          </a:p>
        </p:txBody>
      </p:sp>
      <p:sp>
        <p:nvSpPr>
          <p:cNvPr id="4" name="Tijdelijke aanduiding voor voettekst 3"/>
          <p:cNvSpPr txBox="1">
            <a:spLocks noGrp="1"/>
          </p:cNvSpPr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Introduction to epidemiological research</a:t>
            </a:r>
          </a:p>
        </p:txBody>
      </p:sp>
      <p:sp>
        <p:nvSpPr>
          <p:cNvPr id="5" name="Tijdelijke aanduiding voor dianummer 4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3048607-7E0A-4FDE-89FA-7BB179E366A5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68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73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Risk ratio: our study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Fracture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 fracture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Total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</a:t>
                      </a:r>
                      <a:r>
                        <a:rPr lang="en-US" sz="1800" b="1" dirty="0"/>
                        <a:t> (a)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1,930 </a:t>
                      </a:r>
                      <a:r>
                        <a:rPr lang="en-US" sz="1800" b="1" dirty="0"/>
                        <a:t>(b)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2,000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 </a:t>
                      </a: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 </a:t>
                      </a:r>
                      <a:r>
                        <a:rPr lang="en-US" sz="1800" b="1" dirty="0"/>
                        <a:t>(c)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1,970 </a:t>
                      </a:r>
                      <a:r>
                        <a:rPr lang="en-US" sz="1800" b="1" dirty="0"/>
                        <a:t>(d)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2,000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66F550-C0B5-44F8-A2E1-AAFA4132A7F1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7" name="Tekstvak 6"/>
          <p:cNvSpPr txBox="1"/>
          <p:nvPr/>
        </p:nvSpPr>
        <p:spPr>
          <a:xfrm>
            <a:off x="1847850" y="2924176"/>
            <a:ext cx="8351838" cy="1662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800" dirty="0">
                <a:cs typeface="Arial" charset="0"/>
              </a:rPr>
              <a:t>RR using Cumulative Incidence (CI):</a:t>
            </a: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891644" y="3947572"/>
            <a:ext cx="687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a/(</a:t>
            </a:r>
            <a:r>
              <a:rPr lang="en-US" sz="2400" dirty="0" err="1"/>
              <a:t>a+b</a:t>
            </a:r>
            <a:r>
              <a:rPr lang="en-US" sz="2400" dirty="0"/>
              <a:t>)	       70/2,000</a:t>
            </a:r>
          </a:p>
          <a:p>
            <a:r>
              <a:rPr lang="en-US" sz="2400" dirty="0"/>
              <a:t>	  = 		=  2.3    (95% CI: 1.35 – 3.90)</a:t>
            </a:r>
          </a:p>
          <a:p>
            <a:r>
              <a:rPr lang="en-US" sz="2400" dirty="0"/>
              <a:t>c/(</a:t>
            </a:r>
            <a:r>
              <a:rPr lang="en-US" sz="2400" dirty="0" err="1"/>
              <a:t>c+d</a:t>
            </a:r>
            <a:r>
              <a:rPr lang="en-US" sz="2400" dirty="0"/>
              <a:t>)	       30/2,000</a:t>
            </a:r>
            <a:endParaRPr lang="nl-NL" sz="2400" dirty="0"/>
          </a:p>
        </p:txBody>
      </p:sp>
      <p:cxnSp>
        <p:nvCxnSpPr>
          <p:cNvPr id="4" name="Rechte verbindingslijn 3"/>
          <p:cNvCxnSpPr/>
          <p:nvPr/>
        </p:nvCxnSpPr>
        <p:spPr>
          <a:xfrm>
            <a:off x="2891644" y="4890404"/>
            <a:ext cx="100811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4439816" y="4869160"/>
            <a:ext cx="97210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altLang="en-US" sz="4000" dirty="0">
                <a:solidFill>
                  <a:schemeClr val="accent1"/>
                </a:solidFill>
                <a:cs typeface="Times New Roman" pitchFamily="18" charset="0"/>
              </a:rPr>
              <a:t>Study domain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1741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cs typeface="Times New Roman" pitchFamily="18" charset="0"/>
              </a:rPr>
              <a:t>Type of situation for which the occurrence relation is to be studied.</a:t>
            </a:r>
          </a:p>
          <a:p>
            <a:pPr eaLnBrk="1" hangingPunct="1"/>
            <a:endParaRPr lang="en-GB" altLang="en-US" dirty="0">
              <a:cs typeface="Times New Roman" pitchFamily="18" charset="0"/>
            </a:endParaRPr>
          </a:p>
          <a:p>
            <a:pPr eaLnBrk="1" hangingPunct="1"/>
            <a:r>
              <a:rPr lang="en-GB" altLang="en-US" i="1" dirty="0">
                <a:cs typeface="Times New Roman" pitchFamily="18" charset="0"/>
              </a:rPr>
              <a:t>Study domain</a:t>
            </a:r>
            <a:r>
              <a:rPr lang="en-GB" altLang="en-US" dirty="0">
                <a:cs typeface="Times New Roman" pitchFamily="18" charset="0"/>
              </a:rPr>
              <a:t>  refers to generalizability of the empirical (= observed) relation.</a:t>
            </a:r>
          </a:p>
          <a:p>
            <a:pPr eaLnBrk="1" hangingPunct="1"/>
            <a:endParaRPr lang="en-GB" altLang="en-US" dirty="0">
              <a:cs typeface="Times New Roman" pitchFamily="18" charset="0"/>
            </a:endParaRPr>
          </a:p>
          <a:p>
            <a:pPr eaLnBrk="1" hangingPunct="1"/>
            <a:r>
              <a:rPr lang="en-GB" altLang="en-US" dirty="0">
                <a:cs typeface="Times New Roman" pitchFamily="18" charset="0"/>
              </a:rPr>
              <a:t>Extent to which knowledge obtained in a particular type of subject may be generalized to another (larger, theoretical, abstract) group of subjects.</a:t>
            </a:r>
            <a:endParaRPr lang="en-US" altLang="en-US" dirty="0">
              <a:cs typeface="Times New Roman" pitchFamily="18" charset="0"/>
            </a:endParaRP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89533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Remember</a:t>
            </a:r>
            <a:endParaRPr lang="nl-NL" dirty="0">
              <a:solidFill>
                <a:srgbClr val="0070C0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566099"/>
            <a:ext cx="2428875" cy="1885950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500407"/>
            <a:ext cx="1962150" cy="2333625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4943872" y="2667218"/>
            <a:ext cx="259228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4943872" y="4581129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Confounding factor: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Physical activity</a:t>
            </a:r>
            <a:endParaRPr lang="nl-NL" sz="2800" b="1" dirty="0">
              <a:solidFill>
                <a:srgbClr val="FF0000"/>
              </a:solidFill>
            </a:endParaRPr>
          </a:p>
        </p:txBody>
      </p:sp>
      <p:cxnSp>
        <p:nvCxnSpPr>
          <p:cNvPr id="10" name="Rechte verbindingslijn met pijl 9"/>
          <p:cNvCxnSpPr/>
          <p:nvPr/>
        </p:nvCxnSpPr>
        <p:spPr>
          <a:xfrm>
            <a:off x="3719736" y="3834031"/>
            <a:ext cx="1080120" cy="1070262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 flipH="1">
            <a:off x="7176121" y="3933056"/>
            <a:ext cx="1485131" cy="108012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>
            <a:off x="6023992" y="1667580"/>
            <a:ext cx="432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  <a:endParaRPr lang="nl-NL" sz="6000" b="1" dirty="0"/>
          </a:p>
        </p:txBody>
      </p:sp>
    </p:spTree>
    <p:extLst>
      <p:ext uri="{BB962C8B-B14F-4D97-AF65-F5344CB8AC3E}">
        <p14:creationId xmlns:p14="http://schemas.microsoft.com/office/powerpoint/2010/main" val="2654184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 txBox="1">
            <a:spLocks noGrp="1"/>
          </p:cNvSpPr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Introduction to epidemiological research</a:t>
            </a:r>
          </a:p>
        </p:txBody>
      </p:sp>
      <p:sp>
        <p:nvSpPr>
          <p:cNvPr id="5" name="Tijdelijke aanduiding voor dianummer 4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4E71E63D-3AE2-4193-92C4-ED90BC6D37A5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2423592" y="1196753"/>
          <a:ext cx="6552729" cy="172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0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Physical</a:t>
                      </a:r>
                      <a:r>
                        <a:rPr lang="en-US" baseline="0" dirty="0"/>
                        <a:t> activity</a:t>
                      </a:r>
                      <a:endParaRPr lang="en-US" dirty="0"/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Antidepressants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 anti depressants</a:t>
                      </a:r>
                    </a:p>
                  </a:txBody>
                  <a:tcPr marL="91427" marR="914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Low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550 (55%)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300 (30%)</a:t>
                      </a:r>
                    </a:p>
                  </a:txBody>
                  <a:tcPr marL="91427" marR="914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High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450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700</a:t>
                      </a:r>
                    </a:p>
                  </a:txBody>
                  <a:tcPr marL="91427" marR="914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el 6"/>
          <p:cNvGraphicFramePr>
            <a:graphicFrameLocks noGrp="1"/>
          </p:cNvGraphicFramePr>
          <p:nvPr/>
        </p:nvGraphicFramePr>
        <p:xfrm>
          <a:off x="2423593" y="3429000"/>
          <a:ext cx="6624735" cy="172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9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r>
                        <a:rPr lang="en-US" dirty="0"/>
                        <a:t>Physical</a:t>
                      </a:r>
                      <a:r>
                        <a:rPr lang="en-US" baseline="0" dirty="0"/>
                        <a:t> activity</a:t>
                      </a:r>
                      <a:endParaRPr lang="en-US" dirty="0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Fractures</a:t>
                      </a:r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fractures</a:t>
                      </a:r>
                      <a:endParaRPr lang="en-US" dirty="0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370 (44%)</a:t>
                      </a:r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480</a:t>
                      </a:r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 (11%)</a:t>
                      </a:r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1020</a:t>
                      </a:r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081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2531740" y="1237456"/>
          <a:ext cx="7596708" cy="1504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8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394">
                <a:tc>
                  <a:txBody>
                    <a:bodyPr/>
                    <a:lstStyle/>
                    <a:p>
                      <a:r>
                        <a:rPr lang="en-US" sz="1800" dirty="0"/>
                        <a:t>Anti</a:t>
                      </a:r>
                      <a:r>
                        <a:rPr lang="en-US" sz="1800" baseline="0" dirty="0"/>
                        <a:t> depressants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Total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Fractures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AR %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RR, 95% CI</a:t>
                      </a:r>
                    </a:p>
                  </a:txBody>
                  <a:tcPr marL="91436" marR="91436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394"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550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250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45.5 %</a:t>
                      </a:r>
                    </a:p>
                  </a:txBody>
                  <a:tcPr marL="91436" marR="91436" marT="45733" marB="45733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1.14 (0.9 – 1.3)</a:t>
                      </a:r>
                    </a:p>
                  </a:txBody>
                  <a:tcPr marL="91436" marR="91436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394"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40.0 %</a:t>
                      </a:r>
                    </a:p>
                  </a:txBody>
                  <a:tcPr marL="91436" marR="91436" marT="45733" marB="45733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el 6"/>
          <p:cNvGraphicFramePr>
            <a:graphicFrameLocks noGrp="1"/>
          </p:cNvGraphicFramePr>
          <p:nvPr/>
        </p:nvGraphicFramePr>
        <p:xfrm>
          <a:off x="2495600" y="3540300"/>
          <a:ext cx="7715200" cy="1400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5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19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957">
                <a:tc>
                  <a:txBody>
                    <a:bodyPr/>
                    <a:lstStyle/>
                    <a:p>
                      <a:r>
                        <a:rPr lang="en-US" sz="1800" dirty="0"/>
                        <a:t>Anti</a:t>
                      </a:r>
                      <a:r>
                        <a:rPr lang="en-US" sz="1800" baseline="0" dirty="0"/>
                        <a:t> depressants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Total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Fractures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AR %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RR, 95% CI</a:t>
                      </a:r>
                    </a:p>
                  </a:txBody>
                  <a:tcPr marL="91436" marR="91436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57"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450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11.1 %</a:t>
                      </a:r>
                    </a:p>
                  </a:txBody>
                  <a:tcPr marL="91436" marR="91436" marT="45733" marB="45733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 (0.7 – 1.4)</a:t>
                      </a:r>
                    </a:p>
                  </a:txBody>
                  <a:tcPr marL="91436" marR="91436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957"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11.4 %</a:t>
                      </a:r>
                    </a:p>
                  </a:txBody>
                  <a:tcPr marL="91436" marR="91436" marT="45733" marB="45733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kstvak 7"/>
          <p:cNvSpPr txBox="1"/>
          <p:nvPr/>
        </p:nvSpPr>
        <p:spPr>
          <a:xfrm>
            <a:off x="2165748" y="765743"/>
            <a:ext cx="3786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/>
              <a:t>Low physical activity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2165748" y="2987675"/>
            <a:ext cx="3786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/>
              <a:t>High physical activity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2896459" y="5085184"/>
            <a:ext cx="6481763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2800" dirty="0"/>
              <a:t>Crude RR = 2.3</a:t>
            </a:r>
          </a:p>
          <a:p>
            <a:pPr>
              <a:defRPr/>
            </a:pPr>
            <a:r>
              <a:rPr lang="en-GB" sz="2800" dirty="0"/>
              <a:t>Adjusted RR = 1.1 (0.94 - 1.27)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63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000">
                <a:solidFill>
                  <a:schemeClr val="accent1"/>
                </a:solidFill>
                <a:latin typeface="Calibri" pitchFamily="34" charset="0"/>
                <a:cs typeface="Times New Roman" pitchFamily="18" charset="0"/>
              </a:rPr>
              <a:t>A confounder:</a:t>
            </a:r>
            <a:endParaRPr lang="en-US" sz="400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54659" name="Tijdelijke aanduiding voor inhoud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229600" cy="348498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Times New Roman" pitchFamily="18" charset="0"/>
              </a:rPr>
              <a:t>Predicts occurrence of outcome (not necessarily causal, ex. SES).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Times New Roman" pitchFamily="18" charset="0"/>
              </a:rPr>
              <a:t>Is associated with the determinant.</a:t>
            </a:r>
          </a:p>
          <a:p>
            <a:pPr>
              <a:lnSpc>
                <a:spcPct val="90000"/>
              </a:lnSpc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Is extraneous to the occurrence relation.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Times New Roman" pitchFamily="18" charset="0"/>
              </a:rPr>
              <a:t>In case of confounding, the association needs to be present conditional on the confounding factor</a:t>
            </a:r>
            <a:r>
              <a:rPr lang="nl-NL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(= irrespective the presence or absence of the confounder).</a:t>
            </a:r>
            <a:endParaRPr lang="nl-NL" dirty="0">
              <a:solidFill>
                <a:schemeClr val="bg1">
                  <a:lumMod val="85000"/>
                </a:schemeClr>
              </a:solidFill>
              <a:latin typeface="Calibri" pitchFamily="34" charset="0"/>
              <a:cs typeface="Times New Roman" pitchFamily="18" charset="0"/>
            </a:endParaRPr>
          </a:p>
          <a:p>
            <a:endParaRPr lang="en-US" dirty="0">
              <a:latin typeface="Calibri" pitchFamily="34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4062197" y="5047212"/>
            <a:ext cx="406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Meaning ???</a:t>
            </a:r>
            <a:endParaRPr lang="nl-NL" sz="4000" b="1" dirty="0"/>
          </a:p>
        </p:txBody>
      </p:sp>
    </p:spTree>
    <p:extLst>
      <p:ext uri="{BB962C8B-B14F-4D97-AF65-F5344CB8AC3E}">
        <p14:creationId xmlns:p14="http://schemas.microsoft.com/office/powerpoint/2010/main" val="33686331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Remember</a:t>
            </a:r>
            <a:endParaRPr lang="nl-NL" dirty="0">
              <a:solidFill>
                <a:srgbClr val="0070C0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566099"/>
            <a:ext cx="2428875" cy="1885950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500407"/>
            <a:ext cx="1962150" cy="2333625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4943872" y="2667218"/>
            <a:ext cx="259228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4943872" y="4581129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Confounding factor: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Physical activity</a:t>
            </a:r>
            <a:endParaRPr lang="nl-NL" sz="2800" b="1" dirty="0">
              <a:solidFill>
                <a:srgbClr val="FF0000"/>
              </a:solidFill>
            </a:endParaRPr>
          </a:p>
        </p:txBody>
      </p:sp>
      <p:cxnSp>
        <p:nvCxnSpPr>
          <p:cNvPr id="10" name="Rechte verbindingslijn met pijl 9"/>
          <p:cNvCxnSpPr/>
          <p:nvPr/>
        </p:nvCxnSpPr>
        <p:spPr>
          <a:xfrm>
            <a:off x="3719736" y="3834031"/>
            <a:ext cx="1080120" cy="1070262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 flipH="1">
            <a:off x="7176121" y="3933056"/>
            <a:ext cx="1485131" cy="108012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>
            <a:off x="6023992" y="1667580"/>
            <a:ext cx="432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  <a:endParaRPr lang="nl-NL" sz="6000" b="1" dirty="0"/>
          </a:p>
        </p:txBody>
      </p:sp>
      <p:sp>
        <p:nvSpPr>
          <p:cNvPr id="3" name="PIJL-OMHOOG 2"/>
          <p:cNvSpPr/>
          <p:nvPr/>
        </p:nvSpPr>
        <p:spPr>
          <a:xfrm>
            <a:off x="5807968" y="4077072"/>
            <a:ext cx="432048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-OMHOOG 11"/>
          <p:cNvSpPr/>
          <p:nvPr/>
        </p:nvSpPr>
        <p:spPr>
          <a:xfrm>
            <a:off x="5807968" y="2683242"/>
            <a:ext cx="432048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4583832" y="342900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NOT HERE !!!!</a:t>
            </a:r>
            <a:endParaRPr lang="nl-NL" sz="4000" b="1" dirty="0"/>
          </a:p>
        </p:txBody>
      </p:sp>
    </p:spTree>
    <p:extLst>
      <p:ext uri="{BB962C8B-B14F-4D97-AF65-F5344CB8AC3E}">
        <p14:creationId xmlns:p14="http://schemas.microsoft.com/office/powerpoint/2010/main" val="3938440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GB" sz="4000" dirty="0">
                <a:solidFill>
                  <a:schemeClr val="accent1"/>
                </a:solidFill>
                <a:latin typeface="Calibri" pitchFamily="34" charset="0"/>
                <a:cs typeface="Times New Roman" pitchFamily="18" charset="0"/>
              </a:rPr>
              <a:t>Alcohol and risk of fatal myocardial infarction </a:t>
            </a:r>
            <a:r>
              <a:rPr lang="en-GB" sz="4000" i="1" dirty="0">
                <a:solidFill>
                  <a:schemeClr val="accent1"/>
                </a:solidFill>
                <a:latin typeface="Calibri" pitchFamily="34" charset="0"/>
                <a:cs typeface="Times New Roman" pitchFamily="18" charset="0"/>
              </a:rPr>
              <a:t>Example</a:t>
            </a:r>
            <a:endParaRPr lang="en-US" sz="40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66947" name="Tijdelijke aanduiding voor inhoud 5"/>
          <p:cNvSpPr>
            <a:spLocks noGrp="1"/>
          </p:cNvSpPr>
          <p:nvPr>
            <p:ph sz="half" idx="4294967295"/>
          </p:nvPr>
        </p:nvSpPr>
        <p:spPr>
          <a:xfrm>
            <a:off x="1981200" y="1600201"/>
            <a:ext cx="4038600" cy="4525963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en-US" dirty="0">
                <a:latin typeface="Calibri" pitchFamily="34" charset="0"/>
                <a:cs typeface="Times New Roman" pitchFamily="18" charset="0"/>
              </a:rPr>
              <a:t>Confounders:..........</a:t>
            </a:r>
          </a:p>
          <a:p>
            <a:pPr>
              <a:buFontTx/>
              <a:buNone/>
            </a:pPr>
            <a:endParaRPr lang="en-US" dirty="0">
              <a:latin typeface="Calibri" pitchFamily="34" charset="0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dirty="0">
                <a:latin typeface="Calibri" pitchFamily="34" charset="0"/>
                <a:cs typeface="Times New Roman" pitchFamily="18" charset="0"/>
              </a:rPr>
              <a:t>	Heavy alcohol users have a higher HDL cholesterol and a higher blood pressure.</a:t>
            </a:r>
          </a:p>
          <a:p>
            <a:pPr>
              <a:buFontTx/>
              <a:buNone/>
            </a:pPr>
            <a:r>
              <a:rPr lang="en-US" dirty="0">
                <a:latin typeface="Calibri" pitchFamily="34" charset="0"/>
                <a:cs typeface="Times New Roman" pitchFamily="18" charset="0"/>
              </a:rPr>
              <a:t>	</a:t>
            </a:r>
          </a:p>
          <a:p>
            <a:pPr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	Adjustment indicated?</a:t>
            </a:r>
          </a:p>
          <a:p>
            <a:endParaRPr lang="en-US" dirty="0">
              <a:latin typeface="Calibri" pitchFamily="34" charset="0"/>
            </a:endParaRPr>
          </a:p>
        </p:txBody>
      </p:sp>
      <p:pic>
        <p:nvPicPr>
          <p:cNvPr id="466950" name="Picture 1028" descr="two glasses of win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6363" y="1628776"/>
            <a:ext cx="3981450" cy="4067175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6249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  <p:sp>
        <p:nvSpPr>
          <p:cNvPr id="471043" name="Tijdelijke aanduiding voor inhoud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507288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Judgement of potential for confounding requires view (or knowledge) on etiologic mechanisms involved</a:t>
            </a:r>
          </a:p>
          <a:p>
            <a:pPr marL="0" indent="0">
              <a:buNone/>
            </a:pPr>
            <a:endParaRPr lang="en-US" dirty="0">
              <a:latin typeface="Calibri" pitchFamily="34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Statistical software can not decide what a confounder is</a:t>
            </a:r>
          </a:p>
          <a:p>
            <a:pPr marL="0" indent="0">
              <a:buNone/>
            </a:pPr>
            <a:endParaRPr lang="en-GB" dirty="0">
              <a:latin typeface="Calibri" pitchFamily="34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In causal research:</a:t>
            </a:r>
            <a:endParaRPr lang="en-US" dirty="0">
              <a:latin typeface="Calibri" pitchFamily="34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GB" sz="2400" i="1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Burden on the investigator to exclude confounding (in design and analysis) Bias is a quantitative issue</a:t>
            </a:r>
            <a:endParaRPr lang="nl-NL" sz="2400" i="1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65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Remember: Risk ratio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</p:nvPr>
        </p:nvGraphicFramePr>
        <p:xfrm>
          <a:off x="2263775" y="1290638"/>
          <a:ext cx="7543800" cy="1143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947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Fracture</a:t>
                      </a:r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No fracture</a:t>
                      </a:r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Total</a:t>
                      </a:r>
                    </a:p>
                  </a:txBody>
                  <a:tcPr marL="83820" marR="83820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47"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83820" marR="83820"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70</a:t>
                      </a:r>
                      <a:r>
                        <a:rPr lang="en-US" sz="1900" b="1" dirty="0"/>
                        <a:t> (a)</a:t>
                      </a:r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1,930 </a:t>
                      </a:r>
                      <a:r>
                        <a:rPr lang="en-US" sz="1900" b="1" dirty="0"/>
                        <a:t>(b)</a:t>
                      </a:r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2000</a:t>
                      </a:r>
                    </a:p>
                  </a:txBody>
                  <a:tcPr marL="83820" marR="83820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47"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chemeClr val="bg1"/>
                          </a:solidFill>
                        </a:rPr>
                        <a:t>No </a:t>
                      </a:r>
                    </a:p>
                  </a:txBody>
                  <a:tcPr marL="83820" marR="83820"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30 </a:t>
                      </a:r>
                      <a:r>
                        <a:rPr lang="en-US" sz="1900" b="1" dirty="0"/>
                        <a:t>(c)</a:t>
                      </a:r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1,970 </a:t>
                      </a:r>
                      <a:r>
                        <a:rPr lang="en-US" sz="1900" b="1" dirty="0"/>
                        <a:t>(d)</a:t>
                      </a:r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2000</a:t>
                      </a:r>
                    </a:p>
                  </a:txBody>
                  <a:tcPr marL="83820" marR="83820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1847850" y="2924177"/>
            <a:ext cx="8351838" cy="16619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800" dirty="0">
                <a:cs typeface="Arial" charset="0"/>
              </a:rPr>
              <a:t>RR using Cumulative Incidence (CI):</a:t>
            </a: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891644" y="3947573"/>
            <a:ext cx="6876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a/(</a:t>
            </a:r>
            <a:r>
              <a:rPr lang="en-US" sz="2400" dirty="0" err="1"/>
              <a:t>a+b</a:t>
            </a:r>
            <a:r>
              <a:rPr lang="en-US" sz="2400" dirty="0"/>
              <a:t>)	       70/2,000</a:t>
            </a:r>
          </a:p>
          <a:p>
            <a:r>
              <a:rPr lang="en-US" sz="2400" dirty="0"/>
              <a:t>	  	</a:t>
            </a:r>
            <a:r>
              <a:rPr lang="en-US" dirty="0"/>
              <a:t>  </a:t>
            </a:r>
            <a:r>
              <a:rPr lang="en-US" sz="2400" dirty="0"/>
              <a:t>= 	= 2.3 (95% CI: 1.35 – 3.90)</a:t>
            </a:r>
          </a:p>
          <a:p>
            <a:r>
              <a:rPr lang="en-US" sz="2400" dirty="0"/>
              <a:t>c/(</a:t>
            </a:r>
            <a:r>
              <a:rPr lang="en-US" sz="2400" dirty="0" err="1"/>
              <a:t>c+d</a:t>
            </a:r>
            <a:r>
              <a:rPr lang="en-US" sz="2400" dirty="0"/>
              <a:t>)	       30/2,000</a:t>
            </a:r>
            <a:endParaRPr lang="nl-NL" sz="2400" dirty="0"/>
          </a:p>
        </p:txBody>
      </p:sp>
      <p:cxnSp>
        <p:nvCxnSpPr>
          <p:cNvPr id="4" name="Rechte verbindingslijn 3"/>
          <p:cNvCxnSpPr/>
          <p:nvPr/>
        </p:nvCxnSpPr>
        <p:spPr>
          <a:xfrm>
            <a:off x="2891815" y="4556549"/>
            <a:ext cx="100811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4439816" y="4554339"/>
            <a:ext cx="97210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5955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Measurement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32881" y="1551500"/>
            <a:ext cx="8640960" cy="465251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dirty="0"/>
              <a:t>2.3 (95% CI: 1.35 – 3.90)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 1: is 2.3 valid (‘true’) ? (no confounding, other bias)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 2: how precise is 2.3?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Confidence Interval (1.35 – 3.90), function of: </a:t>
            </a:r>
          </a:p>
          <a:p>
            <a:pPr marL="0" indent="0">
              <a:buNone/>
            </a:pPr>
            <a:r>
              <a:rPr lang="en-US" dirty="0"/>
              <a:t>	# observations (participants) (</a:t>
            </a:r>
            <a:r>
              <a:rPr lang="en-US" dirty="0" err="1"/>
              <a:t>i.c</a:t>
            </a:r>
            <a:r>
              <a:rPr lang="en-US" dirty="0"/>
              <a:t>. statistical power)</a:t>
            </a:r>
          </a:p>
          <a:p>
            <a:pPr marL="0" indent="0">
              <a:buNone/>
            </a:pPr>
            <a:r>
              <a:rPr lang="en-US" dirty="0"/>
              <a:t>		accuracy of </a:t>
            </a:r>
            <a:r>
              <a:rPr lang="en-US" b="1" u="sng" dirty="0"/>
              <a:t>measurements</a:t>
            </a:r>
          </a:p>
          <a:p>
            <a:pPr marL="0" indent="0">
              <a:buNone/>
            </a:pPr>
            <a:r>
              <a:rPr lang="en-US" dirty="0"/>
              <a:t>		the narrower the more precise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42998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en-US" altLang="nl-NL" sz="4000" dirty="0">
                <a:solidFill>
                  <a:schemeClr val="accent1"/>
                </a:solidFill>
              </a:rPr>
              <a:t>Validity and precision</a:t>
            </a:r>
            <a:endParaRPr lang="nl-NL" altLang="nl-NL" sz="4000" dirty="0">
              <a:solidFill>
                <a:schemeClr val="accent1"/>
              </a:solidFill>
            </a:endParaRPr>
          </a:p>
        </p:txBody>
      </p:sp>
      <p:graphicFrame>
        <p:nvGraphicFramePr>
          <p:cNvPr id="18435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038098"/>
              </p:ext>
            </p:extLst>
          </p:nvPr>
        </p:nvGraphicFramePr>
        <p:xfrm>
          <a:off x="2471739" y="1453924"/>
          <a:ext cx="4841875" cy="423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Photo Editor Photo" r:id="rId4" imgW="5616427" imgH="4915326" progId="MSPhotoEd.3">
                  <p:embed/>
                </p:oleObj>
              </mc:Choice>
              <mc:Fallback>
                <p:oleObj name="Photo Editor Photo" r:id="rId4" imgW="5616427" imgH="4915326" progId="MSPhotoEd.3">
                  <p:embed/>
                  <p:pic>
                    <p:nvPicPr>
                      <p:cNvPr id="184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739" y="1453924"/>
                        <a:ext cx="4841875" cy="423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2909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nl-NL" altLang="en-US" sz="3600" dirty="0">
                <a:solidFill>
                  <a:schemeClr val="accent1"/>
                </a:solidFill>
              </a:rPr>
              <a:t>Effect of </a:t>
            </a:r>
            <a:r>
              <a:rPr lang="nl-NL" altLang="en-US" sz="3600" dirty="0" err="1">
                <a:solidFill>
                  <a:schemeClr val="accent1"/>
                </a:solidFill>
              </a:rPr>
              <a:t>Aspirin</a:t>
            </a:r>
            <a:r>
              <a:rPr lang="nl-NL" altLang="en-US" sz="3600" dirty="0">
                <a:solidFill>
                  <a:schemeClr val="accent1"/>
                </a:solidFill>
              </a:rPr>
              <a:t> on </a:t>
            </a:r>
            <a:r>
              <a:rPr lang="nl-NL" altLang="en-US" sz="3600" dirty="0" err="1">
                <a:solidFill>
                  <a:schemeClr val="accent1"/>
                </a:solidFill>
              </a:rPr>
              <a:t>Cardiovascular</a:t>
            </a:r>
            <a:r>
              <a:rPr lang="nl-NL" altLang="en-US" sz="3600" dirty="0">
                <a:solidFill>
                  <a:schemeClr val="accent1"/>
                </a:solidFill>
              </a:rPr>
              <a:t> Events </a:t>
            </a:r>
            <a:r>
              <a:rPr lang="nl-NL" altLang="en-US" sz="3600" dirty="0" err="1">
                <a:solidFill>
                  <a:schemeClr val="accent1"/>
                </a:solidFill>
              </a:rPr>
              <a:t>and</a:t>
            </a:r>
            <a:r>
              <a:rPr lang="nl-NL" altLang="en-US" sz="3600" dirty="0">
                <a:solidFill>
                  <a:schemeClr val="accent1"/>
                </a:solidFill>
              </a:rPr>
              <a:t> </a:t>
            </a:r>
            <a:r>
              <a:rPr lang="nl-NL" altLang="en-US" sz="3600" dirty="0" err="1">
                <a:solidFill>
                  <a:schemeClr val="accent1"/>
                </a:solidFill>
              </a:rPr>
              <a:t>Bleeding</a:t>
            </a:r>
            <a:r>
              <a:rPr lang="nl-NL" altLang="en-US" sz="3600" dirty="0">
                <a:solidFill>
                  <a:schemeClr val="accent1"/>
                </a:solidFill>
              </a:rPr>
              <a:t> in </a:t>
            </a:r>
            <a:r>
              <a:rPr lang="nl-NL" altLang="en-US" sz="3600" dirty="0" err="1">
                <a:solidFill>
                  <a:schemeClr val="accent1"/>
                </a:solidFill>
              </a:rPr>
              <a:t>the</a:t>
            </a:r>
            <a:r>
              <a:rPr lang="nl-NL" altLang="en-US" sz="3600" dirty="0">
                <a:solidFill>
                  <a:schemeClr val="accent1"/>
                </a:solidFill>
              </a:rPr>
              <a:t> </a:t>
            </a:r>
            <a:r>
              <a:rPr lang="nl-NL" altLang="en-US" sz="3600" dirty="0" err="1">
                <a:solidFill>
                  <a:schemeClr val="accent1"/>
                </a:solidFill>
              </a:rPr>
              <a:t>Healthy</a:t>
            </a:r>
            <a:r>
              <a:rPr lang="nl-NL" altLang="en-US" sz="3600" dirty="0">
                <a:solidFill>
                  <a:schemeClr val="accent1"/>
                </a:solidFill>
              </a:rPr>
              <a:t> </a:t>
            </a:r>
            <a:r>
              <a:rPr lang="nl-NL" altLang="en-US" sz="3600" dirty="0" err="1">
                <a:solidFill>
                  <a:schemeClr val="accent1"/>
                </a:solidFill>
              </a:rPr>
              <a:t>Elderly</a:t>
            </a:r>
            <a:endParaRPr lang="nl-NL" altLang="en-US" sz="36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So findings observed in…..</a:t>
            </a:r>
          </a:p>
          <a:p>
            <a:pPr marL="0" indent="0">
              <a:buNone/>
            </a:pPr>
            <a:endParaRPr lang="nl-NL" sz="1800" b="1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nl-NL" sz="1800" b="1" dirty="0">
                <a:solidFill>
                  <a:prstClr val="black"/>
                </a:solidFill>
              </a:rPr>
              <a:t>METHODS  </a:t>
            </a:r>
            <a:r>
              <a:rPr lang="en-US" sz="1800" dirty="0">
                <a:solidFill>
                  <a:prstClr val="black"/>
                </a:solidFill>
              </a:rPr>
              <a:t>From </a:t>
            </a:r>
            <a:r>
              <a:rPr lang="en-US" sz="1800" b="1" dirty="0">
                <a:solidFill>
                  <a:srgbClr val="FF0000"/>
                </a:solidFill>
              </a:rPr>
              <a:t>2010 through 2014</a:t>
            </a:r>
            <a:r>
              <a:rPr lang="en-US" sz="1800" dirty="0">
                <a:solidFill>
                  <a:prstClr val="black"/>
                </a:solidFill>
              </a:rPr>
              <a:t>, we enrolled </a:t>
            </a:r>
            <a:r>
              <a:rPr lang="en-US" sz="1800" b="1" dirty="0">
                <a:solidFill>
                  <a:srgbClr val="FF0000"/>
                </a:solidFill>
              </a:rPr>
              <a:t>community-dwelling men and women</a:t>
            </a:r>
            <a:r>
              <a:rPr lang="en-US" sz="1800" dirty="0">
                <a:solidFill>
                  <a:prstClr val="black"/>
                </a:solidFill>
              </a:rPr>
              <a:t> in </a:t>
            </a:r>
            <a:r>
              <a:rPr lang="en-US" sz="1800" b="1" dirty="0">
                <a:solidFill>
                  <a:srgbClr val="FF0000"/>
                </a:solidFill>
              </a:rPr>
              <a:t>Australia and the United States</a:t>
            </a:r>
            <a:r>
              <a:rPr lang="en-US" sz="1800" dirty="0">
                <a:solidFill>
                  <a:prstClr val="black"/>
                </a:solidFill>
              </a:rPr>
              <a:t> who were </a:t>
            </a:r>
            <a:r>
              <a:rPr lang="en-US" sz="1800" b="1" dirty="0">
                <a:solidFill>
                  <a:srgbClr val="FF0000"/>
                </a:solidFill>
              </a:rPr>
              <a:t>70 years of age or older</a:t>
            </a:r>
            <a:r>
              <a:rPr lang="en-US" sz="1800" dirty="0">
                <a:solidFill>
                  <a:prstClr val="black"/>
                </a:solidFill>
              </a:rPr>
              <a:t> (or ≥65 years of age among blacks and Hispanics in the United States) and did </a:t>
            </a:r>
            <a:r>
              <a:rPr lang="en-US" sz="1800" b="1" dirty="0">
                <a:solidFill>
                  <a:srgbClr val="FF0000"/>
                </a:solidFill>
              </a:rPr>
              <a:t>not</a:t>
            </a:r>
            <a:r>
              <a:rPr lang="en-US" sz="1800" dirty="0">
                <a:solidFill>
                  <a:prstClr val="black"/>
                </a:solidFill>
              </a:rPr>
              <a:t> have </a:t>
            </a:r>
            <a:r>
              <a:rPr lang="en-US" sz="1800" b="1" dirty="0">
                <a:solidFill>
                  <a:srgbClr val="FF0000"/>
                </a:solidFill>
              </a:rPr>
              <a:t>cardiovascular </a:t>
            </a:r>
            <a:r>
              <a:rPr lang="nl-NL" sz="1800" b="1" dirty="0" err="1">
                <a:solidFill>
                  <a:srgbClr val="FF0000"/>
                </a:solidFill>
              </a:rPr>
              <a:t>disease</a:t>
            </a:r>
            <a:r>
              <a:rPr lang="nl-NL" sz="1800" b="1" dirty="0">
                <a:solidFill>
                  <a:srgbClr val="FF0000"/>
                </a:solidFill>
              </a:rPr>
              <a:t>, dementia, or </a:t>
            </a:r>
            <a:r>
              <a:rPr lang="nl-NL" sz="1800" b="1" dirty="0" err="1">
                <a:solidFill>
                  <a:srgbClr val="FF0000"/>
                </a:solidFill>
              </a:rPr>
              <a:t>disability</a:t>
            </a:r>
            <a:r>
              <a:rPr lang="nl-NL" sz="1800" dirty="0">
                <a:solidFill>
                  <a:prstClr val="black"/>
                </a:solidFill>
              </a:rPr>
              <a:t>.  </a:t>
            </a:r>
            <a:endParaRPr lang="nl-NL" sz="1800" b="1" dirty="0">
              <a:solidFill>
                <a:prstClr val="black"/>
              </a:solidFill>
            </a:endParaRPr>
          </a:p>
          <a:p>
            <a:pPr lvl="0"/>
            <a:endParaRPr lang="en-US" sz="1800" b="1" dirty="0">
              <a:solidFill>
                <a:prstClr val="black"/>
              </a:solidFill>
            </a:endParaRPr>
          </a:p>
          <a:p>
            <a:pPr lvl="0"/>
            <a:r>
              <a:rPr lang="en-US" dirty="0">
                <a:solidFill>
                  <a:prstClr val="black"/>
                </a:solidFill>
              </a:rPr>
              <a:t>Findings generalized to ….</a:t>
            </a:r>
            <a:endParaRPr lang="nl-NL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nl-NL" sz="1800" b="1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nl-NL" sz="1800" b="1" dirty="0">
                <a:solidFill>
                  <a:prstClr val="black"/>
                </a:solidFill>
              </a:rPr>
              <a:t>CONCLUSIONS  </a:t>
            </a:r>
            <a:r>
              <a:rPr lang="en-US" sz="1800" dirty="0">
                <a:solidFill>
                  <a:prstClr val="black"/>
                </a:solidFill>
              </a:rPr>
              <a:t>The use of low-dose aspirin as a primary prevention strategy in </a:t>
            </a:r>
            <a:r>
              <a:rPr lang="en-US" sz="1800" b="1" dirty="0">
                <a:solidFill>
                  <a:srgbClr val="FF0000"/>
                </a:solidFill>
              </a:rPr>
              <a:t>older adults</a:t>
            </a:r>
            <a:r>
              <a:rPr lang="en-US" sz="1800" dirty="0">
                <a:solidFill>
                  <a:prstClr val="black"/>
                </a:solidFill>
              </a:rPr>
              <a:t> resulted in ……</a:t>
            </a:r>
          </a:p>
          <a:p>
            <a:pPr marL="0" indent="0">
              <a:buNone/>
            </a:pPr>
            <a:endParaRPr lang="en-US" altLang="en-US" sz="18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prstClr val="black"/>
                </a:solidFill>
                <a:sym typeface="Wingdings" panose="05000000000000000000" pitchFamily="2" charset="2"/>
              </a:rPr>
              <a:t>		 </a:t>
            </a:r>
            <a:r>
              <a:rPr lang="en-US" altLang="en-US" dirty="0">
                <a:solidFill>
                  <a:prstClr val="black"/>
                </a:solidFill>
              </a:rPr>
              <a:t>Study domain: older (healthy) adults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3241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>
                <a:solidFill>
                  <a:schemeClr val="accent1"/>
                </a:solidFill>
              </a:rPr>
              <a:t>The flow of </a:t>
            </a:r>
            <a:r>
              <a:rPr lang="nl-NL" altLang="en-US" sz="4000" dirty="0" err="1">
                <a:solidFill>
                  <a:schemeClr val="accent1"/>
                </a:solidFill>
              </a:rPr>
              <a:t>epidemiologic</a:t>
            </a:r>
            <a:r>
              <a:rPr lang="nl-NL" altLang="en-US" sz="4000" dirty="0">
                <a:solidFill>
                  <a:schemeClr val="accent1"/>
                </a:solidFill>
              </a:rPr>
              <a:t> research 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85000"/>
                  </a:schemeClr>
                </a:solidFill>
              </a:rPr>
              <a:t>Starting from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85000"/>
                  </a:schemeClr>
                </a:solidFill>
              </a:rPr>
              <a:t>Design of the occurrence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Collection of data (empirical)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Data analysis and scientific interpretation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4639B6-FDE4-4ACA-B382-11FCFBA10E4B}" type="slidenum">
              <a:rPr lang="en-US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92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Real question underlying any (etiologic) occurrence relation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1919536" y="206084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would have happened with respect to outcome if people had not been exposed, ‘everything else being equal’?</a:t>
            </a:r>
          </a:p>
          <a:p>
            <a:endParaRPr lang="en-US" dirty="0"/>
          </a:p>
          <a:p>
            <a:r>
              <a:rPr lang="en-US" dirty="0"/>
              <a:t>‘take exposed people back in time and </a:t>
            </a:r>
            <a:r>
              <a:rPr lang="en-US" dirty="0" err="1"/>
              <a:t>unexpose</a:t>
            </a:r>
            <a:r>
              <a:rPr lang="en-US" dirty="0"/>
              <a:t> them’ (or vice versa)</a:t>
            </a:r>
          </a:p>
          <a:p>
            <a:endParaRPr lang="en-US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84583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Question underlying any occurrence relation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1847528" y="1628801"/>
            <a:ext cx="86868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Any study design is approximation: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compare exposed with </a:t>
            </a:r>
            <a:r>
              <a:rPr lang="en-US" sz="2400" u="sng" dirty="0"/>
              <a:t>other</a:t>
            </a:r>
            <a:r>
              <a:rPr lang="en-US" sz="2400" dirty="0"/>
              <a:t> non-exposed for outcome experience </a:t>
            </a:r>
          </a:p>
          <a:p>
            <a:r>
              <a:rPr lang="en-US" sz="2400" dirty="0"/>
              <a:t>Non experimental cohorts/case-controls: deal with relevant incomparability in design and/or analysis</a:t>
            </a:r>
          </a:p>
          <a:p>
            <a:r>
              <a:rPr lang="en-US" sz="2400" dirty="0"/>
              <a:t>Experimental cohort: deal with relevant incomparability by design (randomization)</a:t>
            </a:r>
          </a:p>
          <a:p>
            <a:endParaRPr lang="en-US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543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>
                <a:solidFill>
                  <a:schemeClr val="accent1"/>
                </a:solidFill>
              </a:rPr>
              <a:t>The flow of </a:t>
            </a:r>
            <a:r>
              <a:rPr lang="nl-NL" altLang="en-US" sz="4000" dirty="0" err="1">
                <a:solidFill>
                  <a:schemeClr val="accent1"/>
                </a:solidFill>
              </a:rPr>
              <a:t>epidemiologic</a:t>
            </a:r>
            <a:r>
              <a:rPr lang="nl-NL" altLang="en-US" sz="4000" dirty="0">
                <a:solidFill>
                  <a:schemeClr val="accent1"/>
                </a:solidFill>
              </a:rPr>
              <a:t> research 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Starting from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Design of the occurrence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Collection of data (empirical)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Data analysis and scientific interpretation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94250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3661</Words>
  <Application>Microsoft Office PowerPoint</Application>
  <PresentationFormat>Widescreen</PresentationFormat>
  <Paragraphs>1231</Paragraphs>
  <Slides>82</Slides>
  <Notes>64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Arial</vt:lpstr>
      <vt:lpstr>Calibri</vt:lpstr>
      <vt:lpstr>Calibri Light</vt:lpstr>
      <vt:lpstr>Courier New</vt:lpstr>
      <vt:lpstr>Georgia</vt:lpstr>
      <vt:lpstr>Times New Roman</vt:lpstr>
      <vt:lpstr>Wingdings</vt:lpstr>
      <vt:lpstr>Kantoorthema</vt:lpstr>
      <vt:lpstr>Photo Editor Photo</vt:lpstr>
      <vt:lpstr>MSc Applied Data Science</vt:lpstr>
      <vt:lpstr>Course Menu</vt:lpstr>
      <vt:lpstr>The flow of epidemiologic research </vt:lpstr>
      <vt:lpstr>Research question</vt:lpstr>
      <vt:lpstr>Three elements involved in research question</vt:lpstr>
      <vt:lpstr>Epidemiology is occurrence research</vt:lpstr>
      <vt:lpstr>Study domain</vt:lpstr>
      <vt:lpstr>Effect of Aspirin on Cardiovascular Events and Bleeding in the Healthy Elderly</vt:lpstr>
      <vt:lpstr>The flow of epidemiologic research </vt:lpstr>
      <vt:lpstr>What is the occurrence relation? </vt:lpstr>
      <vt:lpstr>Occurrence relation</vt:lpstr>
      <vt:lpstr>What is the occurrence relation?</vt:lpstr>
      <vt:lpstr>Occurrence relation</vt:lpstr>
      <vt:lpstr>PowerPoint Presentation</vt:lpstr>
      <vt:lpstr>Growth 17th to 19th centuries</vt:lpstr>
      <vt:lpstr>Present</vt:lpstr>
      <vt:lpstr>PowerPoint Presentation</vt:lpstr>
      <vt:lpstr>PowerPoint Presentation</vt:lpstr>
      <vt:lpstr>Future</vt:lpstr>
      <vt:lpstr>PowerPoint Presentation</vt:lpstr>
      <vt:lpstr>PowerPoint Presentation</vt:lpstr>
      <vt:lpstr>PowerPoint Presentation</vt:lpstr>
      <vt:lpstr>MSc Applied Data Science</vt:lpstr>
      <vt:lpstr>The flow of epidemiologic research </vt:lpstr>
      <vt:lpstr>PowerPoint Presentation</vt:lpstr>
      <vt:lpstr>PowerPoint Presentation</vt:lpstr>
      <vt:lpstr>Measures of frequency</vt:lpstr>
      <vt:lpstr>Remember:</vt:lpstr>
      <vt:lpstr>Fractures = f(antidepressants)</vt:lpstr>
      <vt:lpstr>Prevalence in our study</vt:lpstr>
      <vt:lpstr>Prevalence</vt:lpstr>
      <vt:lpstr>Prevalence, examples</vt:lpstr>
      <vt:lpstr> fractures = f(antidepressants)</vt:lpstr>
      <vt:lpstr>PowerPoint Presentation</vt:lpstr>
      <vt:lpstr>Cumulative incidence</vt:lpstr>
      <vt:lpstr>PowerPoint Presentation</vt:lpstr>
      <vt:lpstr>PowerPoint Presentation</vt:lpstr>
      <vt:lpstr>PowerPoint Presentation</vt:lpstr>
      <vt:lpstr>Incidence</vt:lpstr>
      <vt:lpstr>Incidence density: our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 the way: Odds</vt:lpstr>
      <vt:lpstr>PowerPoint Presentation</vt:lpstr>
      <vt:lpstr>PowerPoint Presentation</vt:lpstr>
      <vt:lpstr>Risk ratio: suppose our study findings</vt:lpstr>
      <vt:lpstr>Interpretation of Relative Risk</vt:lpstr>
      <vt:lpstr>Risk ratio: our study</vt:lpstr>
      <vt:lpstr>Risk ratio or rate ratio</vt:lpstr>
      <vt:lpstr>Rate ratio: our study</vt:lpstr>
      <vt:lpstr>Rate ratio: our study</vt:lpstr>
      <vt:lpstr>PowerPoint Presentation</vt:lpstr>
      <vt:lpstr>Summary</vt:lpstr>
      <vt:lpstr>Repetition: The flow of epidemiologic research </vt:lpstr>
      <vt:lpstr>   </vt:lpstr>
      <vt:lpstr>Research question</vt:lpstr>
      <vt:lpstr>Occurrence relation</vt:lpstr>
      <vt:lpstr>Etiologic research</vt:lpstr>
      <vt:lpstr>What is bias?</vt:lpstr>
      <vt:lpstr>What is bias?</vt:lpstr>
      <vt:lpstr>What is bias?</vt:lpstr>
      <vt:lpstr>Etiologic research</vt:lpstr>
      <vt:lpstr>Confounding</vt:lpstr>
      <vt:lpstr>A confounder:</vt:lpstr>
      <vt:lpstr>Risk ratio: our study</vt:lpstr>
      <vt:lpstr>Remember</vt:lpstr>
      <vt:lpstr>PowerPoint Presentation</vt:lpstr>
      <vt:lpstr>PowerPoint Presentation</vt:lpstr>
      <vt:lpstr>A confounder:</vt:lpstr>
      <vt:lpstr>Remember</vt:lpstr>
      <vt:lpstr>Alcohol and risk of fatal myocardial infarction Example</vt:lpstr>
      <vt:lpstr>PowerPoint Presentation</vt:lpstr>
      <vt:lpstr>Remember: Risk ratio</vt:lpstr>
      <vt:lpstr>Measurement</vt:lpstr>
      <vt:lpstr>Validity and precision</vt:lpstr>
      <vt:lpstr>The flow of epidemiologic research </vt:lpstr>
      <vt:lpstr>Real question underlying any (etiologic) occurrence relation</vt:lpstr>
      <vt:lpstr>Question underlying any occurrence relation</vt:lpstr>
    </vt:vector>
  </TitlesOfParts>
  <Company>UMC Utrecht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Uiterwaal, C.S.P.</dc:creator>
  <cp:lastModifiedBy>Lena Baxter</cp:lastModifiedBy>
  <cp:revision>20</cp:revision>
  <dcterms:created xsi:type="dcterms:W3CDTF">2020-11-10T08:39:41Z</dcterms:created>
  <dcterms:modified xsi:type="dcterms:W3CDTF">2020-11-28T19:37:04Z</dcterms:modified>
</cp:coreProperties>
</file>